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2" r:id="rId1"/>
  </p:sldMasterIdLst>
  <p:notesMasterIdLst>
    <p:notesMasterId r:id="rId30"/>
  </p:notesMasterIdLst>
  <p:sldIdLst>
    <p:sldId id="256" r:id="rId2"/>
    <p:sldId id="285"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3" r:id="rId27"/>
    <p:sldId id="286" r:id="rId28"/>
    <p:sldId id="284" r:id="rId29"/>
  </p:sldIdLst>
  <p:sldSz cx="9144000" cy="5143500" type="screen16x9"/>
  <p:notesSz cx="6858000" cy="9144000"/>
  <p:embeddedFontLst>
    <p:embeddedFont>
      <p:font typeface="Alegreya"/>
      <p:regular r:id="rId31"/>
      <p:bold r:id="rId32"/>
      <p:italic r:id="rId33"/>
      <p:boldItalic r:id="rId34"/>
    </p:embeddedFont>
    <p:embeddedFont>
      <p:font typeface="Verdana" panose="020B0604030504040204" pitchFamily="34" charset="0"/>
      <p:regular r:id="rId35"/>
      <p:bold r:id="rId36"/>
      <p:italic r:id="rId37"/>
      <p:boldItalic r:id="rId38"/>
    </p:embeddedFont>
    <p:embeddedFont>
      <p:font typeface="Impact" panose="020B0806030902050204" pitchFamily="34" charset="0"/>
      <p:regular r:id="rId39"/>
    </p:embeddedFont>
    <p:embeddedFont>
      <p:font typeface="Open Sans" panose="020B060402020202020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Economica" panose="020B0604020202020204" charset="0"/>
      <p:regular r:id="rId48"/>
      <p:bold r:id="rId49"/>
      <p:italic r:id="rId50"/>
      <p:boldItalic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ace Hendricks" initials="" lastIdx="2" clrIdx="0"/>
  <p:cmAuthor id="1" name="Dylan Zito"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38" autoAdjust="0"/>
    <p:restoredTop sz="94660"/>
  </p:normalViewPr>
  <p:slideViewPr>
    <p:cSldViewPr snapToGrid="0">
      <p:cViewPr varScale="1">
        <p:scale>
          <a:sx n="90" d="100"/>
          <a:sy n="90" d="100"/>
        </p:scale>
        <p:origin x="4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3-16T07:31:53.015" idx="1">
    <p:pos x="6000" y="0"/>
    <p:text>Love</p:text>
  </p:cm>
  <p:cm authorId="1" dt="2018-03-16T07:31:53.015" idx="1">
    <p:pos x="6000" y="100"/>
    <p:text>me too!!! nice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3-16T08:06:43.915" idx="2">
    <p:pos x="6000" y="0"/>
    <p:text>this looks great!!!!!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2" name="Freeform 11"/>
          <p:cNvSpPr/>
          <p:nvPr/>
        </p:nvSpPr>
        <p:spPr>
          <a:xfrm>
            <a:off x="-11907" y="0"/>
            <a:ext cx="8762858" cy="4941094"/>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3211693"/>
            <a:ext cx="8496943" cy="1521634"/>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0"/>
            <a:ext cx="6539684" cy="342658"/>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19988"/>
            <a:ext cx="8525337" cy="431385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496992"/>
            <a:ext cx="7316390" cy="2074896"/>
          </a:xfrm>
        </p:spPr>
        <p:txBody>
          <a:bodyPr anchor="b">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rot="21420000">
            <a:off x="737297" y="2628907"/>
            <a:ext cx="7316390" cy="412750"/>
          </a:xfrm>
        </p:spPr>
        <p:txBody>
          <a:bodyPr anchor="t">
            <a:noAutofit/>
          </a:bodyPr>
          <a:lstStyle>
            <a:lvl1pPr marL="0" indent="0" algn="r">
              <a:buNone/>
              <a:defRPr sz="21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711406" y="3433847"/>
            <a:ext cx="4607740" cy="872334"/>
          </a:xfrm>
        </p:spPr>
        <p:txBody>
          <a:bodyPr/>
          <a:lstStyle>
            <a:lvl1pPr algn="ctr">
              <a:defRPr sz="4050">
                <a:solidFill>
                  <a:schemeClr val="accent1">
                    <a:lumMod val="50000"/>
                  </a:schemeClr>
                </a:solidFill>
              </a:defRPr>
            </a:lvl1pPr>
          </a:lstStyle>
          <a:p>
            <a:fld id="{48A87A34-81AB-432B-8DAE-1953F412C126}" type="datetimeFigureOut">
              <a:rPr lang="en-US" smtClean="0"/>
              <a:t>5/9/2018</a:t>
            </a:fld>
            <a:endParaRPr lang="en-US" dirty="0"/>
          </a:p>
        </p:txBody>
      </p:sp>
      <p:sp>
        <p:nvSpPr>
          <p:cNvPr id="5" name="Footer Placeholder 4"/>
          <p:cNvSpPr>
            <a:spLocks noGrp="1"/>
          </p:cNvSpPr>
          <p:nvPr>
            <p:ph type="ftr" sz="quarter" idx="11"/>
          </p:nvPr>
        </p:nvSpPr>
        <p:spPr>
          <a:xfrm rot="21420000">
            <a:off x="-4170" y="3662268"/>
            <a:ext cx="3035429" cy="896654"/>
          </a:xfrm>
        </p:spPr>
        <p:txBody>
          <a:bodyPr vert="horz" lIns="91440" tIns="45720" rIns="91440" bIns="45720" rtlCol="0" anchor="ctr"/>
          <a:lstStyle>
            <a:lvl1pPr algn="r">
              <a:defRPr lang="en-US" sz="4050" dirty="0"/>
            </a:lvl1pPr>
          </a:lstStyle>
          <a:p>
            <a:endParaRPr lang="en-US" dirty="0"/>
          </a:p>
        </p:txBody>
      </p:sp>
      <p:sp>
        <p:nvSpPr>
          <p:cNvPr id="6" name="Slide Number Placeholder 5"/>
          <p:cNvSpPr>
            <a:spLocks noGrp="1"/>
          </p:cNvSpPr>
          <p:nvPr>
            <p:ph type="sldNum" sz="quarter" idx="12"/>
          </p:nvPr>
        </p:nvSpPr>
        <p:spPr>
          <a:xfrm rot="21420000">
            <a:off x="7388818" y="2874486"/>
            <a:ext cx="680390" cy="373853"/>
          </a:xfrm>
        </p:spPr>
        <p:txBody>
          <a:bodyPr/>
          <a:lstStyle>
            <a:lvl1pPr>
              <a:defRPr sz="1800">
                <a:solidFill>
                  <a:schemeClr val="tx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
        <p:nvSpPr>
          <p:cNvPr id="25" name="5-Point Star 24"/>
          <p:cNvSpPr/>
          <p:nvPr/>
        </p:nvSpPr>
        <p:spPr>
          <a:xfrm rot="21420000">
            <a:off x="3166039" y="3833517"/>
            <a:ext cx="386540" cy="386540"/>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805767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3079749"/>
            <a:ext cx="7796031" cy="44163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514350"/>
            <a:ext cx="7794385" cy="2396177"/>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35" y="3527192"/>
            <a:ext cx="7796046" cy="511854"/>
          </a:xfrm>
        </p:spPr>
        <p:txBody>
          <a:bodyPr anchor="t"/>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80716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7677" cy="2396177"/>
          </a:xfrm>
        </p:spPr>
        <p:txBody>
          <a:bodyPr anchor="ctr">
            <a:normAutofit/>
          </a:bodyPr>
          <a:lstStyle>
            <a:lvl1pPr algn="ct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35" y="3079750"/>
            <a:ext cx="7796047" cy="955205"/>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89269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514350"/>
            <a:ext cx="7143765" cy="2187528"/>
          </a:xfrm>
        </p:spPr>
        <p:txBody>
          <a:bodyPr anchor="ctr">
            <a:normAutofit/>
          </a:bodyPr>
          <a:lstStyle>
            <a:lvl1pPr algn="ct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162698" y="2707524"/>
            <a:ext cx="6500967" cy="283326"/>
          </a:xfrm>
        </p:spPr>
        <p:txBody>
          <a:bodyPr anchor="t">
            <a:normAutofit/>
          </a:bodyPr>
          <a:lstStyle>
            <a:lvl1pPr marL="0" indent="0" algn="r">
              <a:buNone/>
              <a:defRPr sz="105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514351" y="3079751"/>
            <a:ext cx="7797662" cy="951189"/>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3" name="TextBox 12"/>
          <p:cNvSpPr txBox="1"/>
          <p:nvPr/>
        </p:nvSpPr>
        <p:spPr>
          <a:xfrm>
            <a:off x="514351" y="66947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854812" y="219212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4340777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292891"/>
            <a:ext cx="7796030" cy="1883876"/>
          </a:xfrm>
        </p:spPr>
        <p:txBody>
          <a:bodyPr anchor="b">
            <a:normAutofit/>
          </a:bodyPr>
          <a:lstStyle>
            <a:lvl1pPr algn="l">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51" y="3185601"/>
            <a:ext cx="7796030" cy="855483"/>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453721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514350"/>
            <a:ext cx="7796030" cy="863974"/>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514352"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175967"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175966"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27785"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827785"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3129823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514350"/>
            <a:ext cx="7797662" cy="863974"/>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514335" y="1547547"/>
            <a:ext cx="2482596" cy="1152544"/>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8880" y="3291966"/>
            <a:ext cx="2482596" cy="73897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17805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176999" y="1547547"/>
            <a:ext cx="2482596" cy="1151428"/>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176999" y="3291965"/>
            <a:ext cx="2482596" cy="73897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2670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26614" y="1547546"/>
            <a:ext cx="2482596" cy="115289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26614" y="3291963"/>
            <a:ext cx="2482596" cy="73897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5563033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1547547"/>
            <a:ext cx="7796030" cy="24833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2146344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514350"/>
            <a:ext cx="1698485" cy="351658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514350"/>
            <a:ext cx="5928323" cy="351658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3750047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8318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1547547"/>
            <a:ext cx="7796030" cy="2483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647461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6030" cy="2395115"/>
          </a:xfrm>
        </p:spPr>
        <p:txBody>
          <a:bodyPr anchor="b">
            <a:normAutofit/>
          </a:bodyPr>
          <a:lstStyle>
            <a:lvl1pPr algn="l">
              <a:defRPr sz="4050"/>
            </a:lvl1pPr>
          </a:lstStyle>
          <a:p>
            <a:r>
              <a:rPr lang="en-US"/>
              <a:t>Click to edit Master title style</a:t>
            </a:r>
            <a:endParaRPr lang="en-US" dirty="0"/>
          </a:p>
        </p:txBody>
      </p:sp>
      <p:sp>
        <p:nvSpPr>
          <p:cNvPr id="3" name="Text Placeholder 2"/>
          <p:cNvSpPr>
            <a:spLocks noGrp="1"/>
          </p:cNvSpPr>
          <p:nvPr>
            <p:ph type="body" idx="1"/>
          </p:nvPr>
        </p:nvSpPr>
        <p:spPr>
          <a:xfrm>
            <a:off x="514351" y="2806700"/>
            <a:ext cx="7796030" cy="1229711"/>
          </a:xfrm>
        </p:spPr>
        <p:txBody>
          <a:bodyPr anchor="t">
            <a:normAutofit/>
          </a:bodyPr>
          <a:lstStyle>
            <a:lvl1pPr marL="0" indent="0" algn="l">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6785753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7662" cy="868605"/>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1547547"/>
            <a:ext cx="3816536" cy="248339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1547547"/>
            <a:ext cx="3814904" cy="248339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317515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6030" cy="8686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8767" y="1547547"/>
            <a:ext cx="3642119"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p:cNvSpPr>
            <a:spLocks noGrp="1"/>
          </p:cNvSpPr>
          <p:nvPr>
            <p:ph sz="quarter" idx="13"/>
          </p:nvPr>
        </p:nvSpPr>
        <p:spPr>
          <a:xfrm>
            <a:off x="514352" y="2146300"/>
            <a:ext cx="3816534" cy="188463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644" y="1547547"/>
            <a:ext cx="3648368"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Content Placeholder 5"/>
          <p:cNvSpPr>
            <a:spLocks noGrp="1"/>
          </p:cNvSpPr>
          <p:nvPr>
            <p:ph sz="quarter" idx="14"/>
          </p:nvPr>
        </p:nvSpPr>
        <p:spPr>
          <a:xfrm>
            <a:off x="4495477" y="2146300"/>
            <a:ext cx="3816535" cy="188463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755644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6339242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331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514350"/>
            <a:ext cx="3095145" cy="1517439"/>
          </a:xfrm>
        </p:spPr>
        <p:txBody>
          <a:bodyPr anchor="b">
            <a:normAutofit/>
          </a:bodyPr>
          <a:lstStyle>
            <a:lvl1pPr algn="ctr">
              <a:defRPr sz="2700"/>
            </a:lvl1pPr>
          </a:lstStyle>
          <a:p>
            <a:r>
              <a:rPr lang="en-US"/>
              <a:t>Click to edit Master title style</a:t>
            </a:r>
            <a:endParaRPr lang="en-US" dirty="0"/>
          </a:p>
        </p:txBody>
      </p:sp>
      <p:sp>
        <p:nvSpPr>
          <p:cNvPr id="10" name="Content Placeholder 2"/>
          <p:cNvSpPr>
            <a:spLocks noGrp="1"/>
          </p:cNvSpPr>
          <p:nvPr>
            <p:ph sz="quarter" idx="13"/>
          </p:nvPr>
        </p:nvSpPr>
        <p:spPr>
          <a:xfrm>
            <a:off x="3784600" y="514350"/>
            <a:ext cx="4525781" cy="3516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031789"/>
            <a:ext cx="3095146" cy="1999150"/>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9957136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514350"/>
            <a:ext cx="4758977" cy="1517439"/>
          </a:xfrm>
        </p:spPr>
        <p:txBody>
          <a:bodyPr anchor="b">
            <a:normAutofit/>
          </a:bodyPr>
          <a:lstStyle>
            <a:lvl1pPr algn="ct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1771" y="0"/>
            <a:ext cx="2698610" cy="3803650"/>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1" y="2031789"/>
            <a:ext cx="4758976" cy="1771861"/>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9732496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0" name="Group 9"/>
          <p:cNvGrpSpPr/>
          <p:nvPr/>
        </p:nvGrpSpPr>
        <p:grpSpPr>
          <a:xfrm>
            <a:off x="-19048" y="0"/>
            <a:ext cx="9004013" cy="498306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514350"/>
            <a:ext cx="7797662" cy="8639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1" y="1547547"/>
            <a:ext cx="7797662" cy="2483392"/>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4318000"/>
            <a:ext cx="2838450" cy="373853"/>
          </a:xfrm>
          <a:prstGeom prst="rect">
            <a:avLst/>
          </a:prstGeom>
        </p:spPr>
        <p:txBody>
          <a:bodyPr vert="horz" lIns="91440" tIns="45720" rIns="91440" bIns="45720" rtlCol="0" anchor="ctr"/>
          <a:lstStyle>
            <a:lvl1pPr algn="r">
              <a:defRPr sz="2400" cap="all" baseline="0">
                <a:solidFill>
                  <a:schemeClr val="accent1">
                    <a:lumMod val="50000"/>
                  </a:schemeClr>
                </a:solidFill>
              </a:defRPr>
            </a:lvl1pPr>
          </a:lstStyle>
          <a:p>
            <a:fld id="{48A87A34-81AB-432B-8DAE-1953F412C126}" type="datetimeFigureOut">
              <a:rPr lang="en-US" smtClean="0"/>
              <a:pPr/>
              <a:t>5/9/2018</a:t>
            </a:fld>
            <a:endParaRPr lang="en-US" dirty="0"/>
          </a:p>
        </p:txBody>
      </p:sp>
      <p:sp>
        <p:nvSpPr>
          <p:cNvPr id="5" name="Footer Placeholder 4"/>
          <p:cNvSpPr>
            <a:spLocks noGrp="1"/>
          </p:cNvSpPr>
          <p:nvPr>
            <p:ph type="ftr" sz="quarter" idx="3"/>
          </p:nvPr>
        </p:nvSpPr>
        <p:spPr>
          <a:xfrm>
            <a:off x="514351" y="4318000"/>
            <a:ext cx="4124789" cy="373853"/>
          </a:xfrm>
          <a:prstGeom prst="rect">
            <a:avLst/>
          </a:prstGeom>
        </p:spPr>
        <p:txBody>
          <a:bodyPr vert="horz" lIns="91440" tIns="45720" rIns="91440" bIns="45720" rtlCol="0" anchor="ctr"/>
          <a:lstStyle>
            <a:lvl1pPr algn="l">
              <a:defRPr sz="24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4715341" y="4318000"/>
            <a:ext cx="680390" cy="373853"/>
          </a:xfrm>
          <a:prstGeom prst="rect">
            <a:avLst/>
          </a:prstGeom>
        </p:spPr>
        <p:txBody>
          <a:bodyPr vert="horz" lIns="91440" tIns="45720" rIns="91440" bIns="45720" rtlCol="0" anchor="ctr"/>
          <a:lstStyle>
            <a:lvl1pPr algn="ctr">
              <a:defRPr sz="2400" cap="all" baseline="0">
                <a:solidFill>
                  <a:schemeClr val="accent1">
                    <a:lumMod val="50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6967023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Lst>
  <p:hf sldNum="0" hdr="0" ftr="0" dt="0"/>
  <p:txStyles>
    <p:titleStyle>
      <a:lvl1pPr algn="l" defTabSz="685800" rtl="0" eaLnBrk="1" latinLnBrk="0" hangingPunct="1">
        <a:lnSpc>
          <a:spcPct val="90000"/>
        </a:lnSpc>
        <a:spcBef>
          <a:spcPct val="0"/>
        </a:spcBef>
        <a:buNone/>
        <a:defRPr sz="4050" kern="1200" cap="all" baseline="0">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comments" Target="../comments/commen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8.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subTitle" idx="1"/>
          </p:nvPr>
        </p:nvSpPr>
        <p:spPr>
          <a:xfrm rot="21364068">
            <a:off x="3941492" y="3601086"/>
            <a:ext cx="4478927"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solidFill>
                  <a:schemeClr val="bg1"/>
                </a:solidFill>
                <a:latin typeface="Verdana"/>
                <a:ea typeface="Verdana"/>
                <a:cs typeface="Verdana"/>
                <a:sym typeface="Verdana"/>
              </a:rPr>
              <a:t>80 Years of Tradition</a:t>
            </a:r>
            <a:endParaRPr b="1" dirty="0">
              <a:solidFill>
                <a:schemeClr val="bg1"/>
              </a:solidFill>
              <a:latin typeface="Verdana"/>
              <a:ea typeface="Verdana"/>
              <a:cs typeface="Verdana"/>
              <a:sym typeface="Verdana"/>
            </a:endParaRPr>
          </a:p>
        </p:txBody>
      </p:sp>
      <p:pic>
        <p:nvPicPr>
          <p:cNvPr id="55" name="Shape 55"/>
          <p:cNvPicPr preferRelativeResize="0"/>
          <p:nvPr/>
        </p:nvPicPr>
        <p:blipFill>
          <a:blip r:embed="rId3">
            <a:alphaModFix/>
          </a:blip>
          <a:stretch>
            <a:fillRect/>
          </a:stretch>
        </p:blipFill>
        <p:spPr>
          <a:xfrm rot="21353635">
            <a:off x="91301" y="473009"/>
            <a:ext cx="8572500" cy="285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Shape 12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Competitive Analysis - Prego</a:t>
            </a:r>
            <a:endParaRPr dirty="0"/>
          </a:p>
        </p:txBody>
      </p:sp>
      <p:sp>
        <p:nvSpPr>
          <p:cNvPr id="127" name="Shape 127"/>
          <p:cNvSpPr txBox="1">
            <a:spLocks noGrp="1"/>
          </p:cNvSpPr>
          <p:nvPr>
            <p:ph type="body" idx="1"/>
          </p:nvPr>
        </p:nvSpPr>
        <p:spPr>
          <a:xfrm>
            <a:off x="89125" y="636575"/>
            <a:ext cx="3223876" cy="444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000" b="1" cap="none" dirty="0">
                <a:latin typeface="Verdana" panose="020B0604030504040204" pitchFamily="34" charset="0"/>
                <a:ea typeface="Verdana" panose="020B0604030504040204" pitchFamily="34" charset="0"/>
                <a:cs typeface="Verdana" panose="020B0604030504040204" pitchFamily="34" charset="0"/>
              </a:rPr>
              <a:t>Social Media - Facebook</a:t>
            </a:r>
          </a:p>
          <a:p>
            <a:pPr marL="0" lvl="0" indent="0" rtl="0">
              <a:spcBef>
                <a:spcPts val="1600"/>
              </a:spcBef>
              <a:spcAft>
                <a:spcPts val="0"/>
              </a:spcAft>
              <a:buNone/>
            </a:pPr>
            <a:r>
              <a:rPr lang="en-US" cap="none" dirty="0">
                <a:latin typeface="Verdana" panose="020B0604030504040204" pitchFamily="34" charset="0"/>
                <a:ea typeface="Verdana" panose="020B0604030504040204" pitchFamily="34" charset="0"/>
                <a:cs typeface="Verdana" panose="020B0604030504040204" pitchFamily="34" charset="0"/>
              </a:rPr>
              <a:t>- Ingredients delivery </a:t>
            </a:r>
          </a:p>
          <a:p>
            <a:pPr marL="0" lvl="0" indent="0" rtl="0">
              <a:spcBef>
                <a:spcPts val="1600"/>
              </a:spcBef>
              <a:spcAft>
                <a:spcPts val="0"/>
              </a:spcAft>
              <a:buNone/>
            </a:pPr>
            <a:r>
              <a:rPr lang="en-US" cap="none" dirty="0">
                <a:latin typeface="Verdana" panose="020B0604030504040204" pitchFamily="34" charset="0"/>
                <a:ea typeface="Verdana" panose="020B0604030504040204" pitchFamily="34" charset="0"/>
                <a:cs typeface="Verdana" panose="020B0604030504040204" pitchFamily="34" charset="0"/>
              </a:rPr>
              <a:t>- Recipes </a:t>
            </a:r>
          </a:p>
          <a:p>
            <a:pPr marL="0" lvl="0" indent="0">
              <a:spcBef>
                <a:spcPts val="1600"/>
              </a:spcBef>
              <a:spcAft>
                <a:spcPts val="0"/>
              </a:spcAft>
              <a:buNone/>
            </a:pPr>
            <a:r>
              <a:rPr lang="en-US" cap="none" dirty="0">
                <a:latin typeface="Verdana" panose="020B0604030504040204" pitchFamily="34" charset="0"/>
                <a:ea typeface="Verdana" panose="020B0604030504040204" pitchFamily="34" charset="0"/>
                <a:cs typeface="Verdana" panose="020B0604030504040204" pitchFamily="34" charset="0"/>
              </a:rPr>
              <a:t>- #</a:t>
            </a:r>
            <a:r>
              <a:rPr lang="en-US" cap="none" dirty="0" err="1">
                <a:latin typeface="Verdana" panose="020B0604030504040204" pitchFamily="34" charset="0"/>
                <a:ea typeface="Verdana" panose="020B0604030504040204" pitchFamily="34" charset="0"/>
                <a:cs typeface="Verdana" panose="020B0604030504040204" pitchFamily="34" charset="0"/>
              </a:rPr>
              <a:t>OverheardOverDinner</a:t>
            </a:r>
            <a:endParaRPr lang="en-US"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1600"/>
              </a:spcBef>
              <a:spcAft>
                <a:spcPts val="0"/>
              </a:spcAft>
              <a:buNone/>
            </a:pPr>
            <a:r>
              <a:rPr lang="en-US" cap="none" dirty="0">
                <a:latin typeface="Verdana" panose="020B0604030504040204" pitchFamily="34" charset="0"/>
                <a:ea typeface="Verdana" panose="020B0604030504040204" pitchFamily="34" charset="0"/>
                <a:cs typeface="Verdana" panose="020B0604030504040204" pitchFamily="34" charset="0"/>
              </a:rPr>
              <a:t>They offer many different recipes and try to communicate with consumers, but they have lower engagement than RAGU</a:t>
            </a:r>
          </a:p>
          <a:p>
            <a:pPr marL="0" lvl="0" indent="0">
              <a:spcBef>
                <a:spcPts val="1600"/>
              </a:spcBef>
              <a:spcAft>
                <a:spcPts val="0"/>
              </a:spcAft>
              <a:buNone/>
            </a:pPr>
            <a:endParaRPr lang="en-US" cap="none" dirty="0"/>
          </a:p>
          <a:p>
            <a:pPr marL="0" lvl="0" indent="0">
              <a:spcBef>
                <a:spcPts val="1600"/>
              </a:spcBef>
              <a:spcAft>
                <a:spcPts val="1600"/>
              </a:spcAft>
              <a:buNone/>
            </a:pPr>
            <a:endParaRPr dirty="0"/>
          </a:p>
        </p:txBody>
      </p:sp>
      <p:pic>
        <p:nvPicPr>
          <p:cNvPr id="129" name="Shape 129"/>
          <p:cNvPicPr preferRelativeResize="0"/>
          <p:nvPr/>
        </p:nvPicPr>
        <p:blipFill>
          <a:blip r:embed="rId3">
            <a:alphaModFix/>
          </a:blip>
          <a:stretch>
            <a:fillRect/>
          </a:stretch>
        </p:blipFill>
        <p:spPr>
          <a:xfrm>
            <a:off x="3327318" y="727267"/>
            <a:ext cx="2813625" cy="3443182"/>
          </a:xfrm>
          <a:prstGeom prst="rect">
            <a:avLst/>
          </a:prstGeom>
          <a:noFill/>
          <a:ln>
            <a:noFill/>
          </a:ln>
        </p:spPr>
      </p:pic>
      <p:pic>
        <p:nvPicPr>
          <p:cNvPr id="130" name="Shape 130"/>
          <p:cNvPicPr preferRelativeResize="0"/>
          <p:nvPr/>
        </p:nvPicPr>
        <p:blipFill>
          <a:blip r:embed="rId4">
            <a:alphaModFix/>
          </a:blip>
          <a:stretch>
            <a:fillRect/>
          </a:stretch>
        </p:blipFill>
        <p:spPr>
          <a:xfrm>
            <a:off x="6241251" y="695592"/>
            <a:ext cx="2355713" cy="1876158"/>
          </a:xfrm>
          <a:prstGeom prst="rect">
            <a:avLst/>
          </a:prstGeom>
          <a:noFill/>
          <a:ln>
            <a:noFill/>
          </a:ln>
        </p:spPr>
      </p:pic>
      <p:pic>
        <p:nvPicPr>
          <p:cNvPr id="131" name="Shape 131"/>
          <p:cNvPicPr preferRelativeResize="0"/>
          <p:nvPr/>
        </p:nvPicPr>
        <p:blipFill>
          <a:blip r:embed="rId5">
            <a:alphaModFix/>
          </a:blip>
          <a:stretch>
            <a:fillRect/>
          </a:stretch>
        </p:blipFill>
        <p:spPr>
          <a:xfrm>
            <a:off x="6109953" y="2571750"/>
            <a:ext cx="2618307" cy="2254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Shape 13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Competitive Analysis - Newman’s Own </a:t>
            </a:r>
            <a:endParaRPr/>
          </a:p>
        </p:txBody>
      </p:sp>
      <p:sp>
        <p:nvSpPr>
          <p:cNvPr id="136" name="Shape 136"/>
          <p:cNvSpPr txBox="1">
            <a:spLocks noGrp="1"/>
          </p:cNvSpPr>
          <p:nvPr>
            <p:ph type="body" idx="1"/>
          </p:nvPr>
        </p:nvSpPr>
        <p:spPr>
          <a:xfrm>
            <a:off x="261524" y="730730"/>
            <a:ext cx="3526600" cy="3488937"/>
          </a:xfrm>
          <a:prstGeom prst="rect">
            <a:avLst/>
          </a:prstGeom>
        </p:spPr>
        <p:txBody>
          <a:bodyPr spcFirstLastPara="1" wrap="square" lIns="91425" tIns="91425" rIns="91425" bIns="91425" anchor="t" anchorCtr="0">
            <a:noAutofit/>
          </a:bodyPr>
          <a:lstStyle/>
          <a:p>
            <a:pPr marL="0" lvl="0" indent="0">
              <a:spcBef>
                <a:spcPts val="1600"/>
              </a:spcBef>
              <a:spcAft>
                <a:spcPts val="0"/>
              </a:spcAft>
              <a:buNone/>
            </a:pPr>
            <a:r>
              <a:rPr lang="en" b="1" cap="none" dirty="0">
                <a:latin typeface="Verdana" panose="020B0604030504040204" pitchFamily="34" charset="0"/>
                <a:ea typeface="Verdana" panose="020B0604030504040204" pitchFamily="34" charset="0"/>
                <a:cs typeface="Verdana" panose="020B0604030504040204" pitchFamily="34" charset="0"/>
              </a:rPr>
              <a:t>Search Advertising</a:t>
            </a:r>
            <a:endParaRPr b="1"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rPr>
              <a:t>- 10 out of 13 searches</a:t>
            </a:r>
            <a:endParaRPr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rPr>
              <a:t>- </a:t>
            </a:r>
            <a:r>
              <a:rPr lang="en-US" cap="none" dirty="0">
                <a:latin typeface="Verdana" panose="020B0604030504040204" pitchFamily="34" charset="0"/>
                <a:ea typeface="Verdana" panose="020B0604030504040204" pitchFamily="34" charset="0"/>
                <a:cs typeface="Verdana" panose="020B0604030504040204" pitchFamily="34" charset="0"/>
              </a:rPr>
              <a:t>Other products advertised on top</a:t>
            </a:r>
          </a:p>
          <a:p>
            <a:pPr marL="0" lvl="0" indent="0">
              <a:spcBef>
                <a:spcPts val="1600"/>
              </a:spcBef>
              <a:spcAft>
                <a:spcPts val="0"/>
              </a:spcAft>
              <a:buNone/>
            </a:pPr>
            <a:endParaRPr cap="none" dirty="0">
              <a:latin typeface="Verdana" panose="020B0604030504040204" pitchFamily="34" charset="0"/>
              <a:ea typeface="Verdana" panose="020B0604030504040204" pitchFamily="34" charset="0"/>
              <a:cs typeface="Verdana" panose="020B0604030504040204" pitchFamily="34" charset="0"/>
            </a:endParaRPr>
          </a:p>
          <a:p>
            <a:pPr marL="0" lvl="0" indent="0" rtl="0">
              <a:spcBef>
                <a:spcPts val="1600"/>
              </a:spcBef>
              <a:spcAft>
                <a:spcPts val="0"/>
              </a:spcAft>
              <a:buNone/>
            </a:pPr>
            <a:endParaRPr dirty="0"/>
          </a:p>
          <a:p>
            <a:pPr marL="0" lvl="0" indent="0" rtl="0">
              <a:spcBef>
                <a:spcPts val="1600"/>
              </a:spcBef>
              <a:spcAft>
                <a:spcPts val="1600"/>
              </a:spcAft>
              <a:buNone/>
            </a:pPr>
            <a:endParaRPr dirty="0"/>
          </a:p>
        </p:txBody>
      </p:sp>
      <p:pic>
        <p:nvPicPr>
          <p:cNvPr id="138" name="Shape 138"/>
          <p:cNvPicPr preferRelativeResize="0"/>
          <p:nvPr/>
        </p:nvPicPr>
        <p:blipFill>
          <a:blip r:embed="rId3">
            <a:alphaModFix/>
          </a:blip>
          <a:stretch>
            <a:fillRect/>
          </a:stretch>
        </p:blipFill>
        <p:spPr>
          <a:xfrm>
            <a:off x="3788124" y="655964"/>
            <a:ext cx="4748215" cy="2110725"/>
          </a:xfrm>
          <a:prstGeom prst="rect">
            <a:avLst/>
          </a:prstGeom>
          <a:noFill/>
          <a:ln>
            <a:noFill/>
          </a:ln>
        </p:spPr>
      </p:pic>
      <p:pic>
        <p:nvPicPr>
          <p:cNvPr id="139" name="Shape 139"/>
          <p:cNvPicPr preferRelativeResize="0"/>
          <p:nvPr/>
        </p:nvPicPr>
        <p:blipFill>
          <a:blip r:embed="rId4">
            <a:alphaModFix/>
          </a:blip>
          <a:stretch>
            <a:fillRect/>
          </a:stretch>
        </p:blipFill>
        <p:spPr>
          <a:xfrm>
            <a:off x="3838300" y="2766689"/>
            <a:ext cx="4647864" cy="2110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Shape 145"/>
          <p:cNvSpPr txBox="1">
            <a:spLocks noGrp="1"/>
          </p:cNvSpPr>
          <p:nvPr>
            <p:ph type="title"/>
          </p:nvPr>
        </p:nvSpPr>
        <p:spPr>
          <a:xfrm>
            <a:off x="106350" y="94707"/>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Primary Research - Survey</a:t>
            </a:r>
            <a:endParaRPr dirty="0"/>
          </a:p>
        </p:txBody>
      </p:sp>
      <p:sp>
        <p:nvSpPr>
          <p:cNvPr id="144" name="Shape 144"/>
          <p:cNvSpPr txBox="1">
            <a:spLocks noGrp="1"/>
          </p:cNvSpPr>
          <p:nvPr>
            <p:ph type="body" idx="1"/>
          </p:nvPr>
        </p:nvSpPr>
        <p:spPr>
          <a:xfrm>
            <a:off x="191398" y="846984"/>
            <a:ext cx="8350503" cy="4178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cap="none" dirty="0">
                <a:latin typeface="Verdana" panose="020B0604030504040204" pitchFamily="34" charset="0"/>
                <a:ea typeface="Verdana" panose="020B0604030504040204" pitchFamily="34" charset="0"/>
                <a:cs typeface="Verdana" panose="020B0604030504040204" pitchFamily="34" charset="0"/>
                <a:sym typeface="Verdana"/>
              </a:rPr>
              <a:t>Surveyed 12 female millennial family pleasers</a:t>
            </a:r>
            <a:endParaRPr lang="en" cap="none"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spcBef>
                <a:spcPts val="0"/>
              </a:spcBef>
              <a:spcAft>
                <a:spcPts val="0"/>
              </a:spcAft>
              <a:buNone/>
            </a:pPr>
            <a:endParaRPr lang="en" cap="none"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spcBef>
                <a:spcPts val="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sym typeface="Verdana"/>
              </a:rPr>
              <a:t>Our survey questions do NOT imply anything on ‘pasta’, ‘sauce’, or ‘healthy’ in order to get more accurate information from our participants. </a:t>
            </a:r>
            <a:endParaRPr cap="none"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rtl="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sym typeface="Verdana"/>
              </a:rPr>
              <a:t>- All participants are working either full time or part time</a:t>
            </a:r>
            <a:endParaRPr cap="none"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sym typeface="Verdana"/>
              </a:rPr>
              <a:t>- </a:t>
            </a:r>
            <a:r>
              <a:rPr lang="en" b="1" cap="none" dirty="0">
                <a:latin typeface="Verdana" panose="020B0604030504040204" pitchFamily="34" charset="0"/>
                <a:ea typeface="Verdana" panose="020B0604030504040204" pitchFamily="34" charset="0"/>
                <a:cs typeface="Verdana" panose="020B0604030504040204" pitchFamily="34" charset="0"/>
                <a:sym typeface="Verdana"/>
              </a:rPr>
              <a:t>41%</a:t>
            </a:r>
            <a:r>
              <a:rPr lang="en" cap="none" dirty="0">
                <a:latin typeface="Verdana" panose="020B0604030504040204" pitchFamily="34" charset="0"/>
                <a:ea typeface="Verdana" panose="020B0604030504040204" pitchFamily="34" charset="0"/>
                <a:cs typeface="Verdana" panose="020B0604030504040204" pitchFamily="34" charset="0"/>
                <a:sym typeface="Verdana"/>
              </a:rPr>
              <a:t> usually do grocery shoppings during weekend (Saturday or Sunday)</a:t>
            </a:r>
            <a:endParaRPr cap="none"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sym typeface="Verdana"/>
              </a:rPr>
              <a:t>- </a:t>
            </a:r>
            <a:r>
              <a:rPr lang="en" b="1" cap="none" dirty="0">
                <a:latin typeface="Verdana" panose="020B0604030504040204" pitchFamily="34" charset="0"/>
                <a:ea typeface="Verdana" panose="020B0604030504040204" pitchFamily="34" charset="0"/>
                <a:cs typeface="Verdana" panose="020B0604030504040204" pitchFamily="34" charset="0"/>
                <a:sym typeface="Verdana"/>
              </a:rPr>
              <a:t>50%</a:t>
            </a:r>
            <a:r>
              <a:rPr lang="en" cap="none" dirty="0">
                <a:latin typeface="Verdana" panose="020B0604030504040204" pitchFamily="34" charset="0"/>
                <a:ea typeface="Verdana" panose="020B0604030504040204" pitchFamily="34" charset="0"/>
                <a:cs typeface="Verdana" panose="020B0604030504040204" pitchFamily="34" charset="0"/>
                <a:sym typeface="Verdana"/>
              </a:rPr>
              <a:t> mentioned that they enjoy pasta as their typical week menu.</a:t>
            </a:r>
            <a:endParaRPr cap="none"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sym typeface="Verdana"/>
              </a:rPr>
              <a:t>- </a:t>
            </a:r>
            <a:r>
              <a:rPr lang="en" b="1" cap="none" dirty="0">
                <a:latin typeface="Verdana" panose="020B0604030504040204" pitchFamily="34" charset="0"/>
                <a:ea typeface="Verdana" panose="020B0604030504040204" pitchFamily="34" charset="0"/>
                <a:cs typeface="Verdana" panose="020B0604030504040204" pitchFamily="34" charset="0"/>
                <a:sym typeface="Verdana"/>
              </a:rPr>
              <a:t>58%</a:t>
            </a:r>
            <a:r>
              <a:rPr lang="en" cap="none" dirty="0">
                <a:latin typeface="Verdana" panose="020B0604030504040204" pitchFamily="34" charset="0"/>
                <a:ea typeface="Verdana" panose="020B0604030504040204" pitchFamily="34" charset="0"/>
                <a:cs typeface="Verdana" panose="020B0604030504040204" pitchFamily="34" charset="0"/>
                <a:sym typeface="Verdana"/>
              </a:rPr>
              <a:t> </a:t>
            </a:r>
            <a:r>
              <a:rPr lang="en-US" cap="none" dirty="0">
                <a:latin typeface="Verdana" panose="020B0604030504040204" pitchFamily="34" charset="0"/>
                <a:ea typeface="Verdana" panose="020B0604030504040204" pitchFamily="34" charset="0"/>
                <a:cs typeface="Verdana" panose="020B0604030504040204" pitchFamily="34" charset="0"/>
                <a:sym typeface="Verdana"/>
              </a:rPr>
              <a:t>said that a successful meal is </a:t>
            </a:r>
            <a:r>
              <a:rPr lang="en" cap="none" dirty="0">
                <a:latin typeface="Verdana" panose="020B0604030504040204" pitchFamily="34" charset="0"/>
                <a:ea typeface="Verdana" panose="020B0604030504040204" pitchFamily="34" charset="0"/>
                <a:cs typeface="Verdana" panose="020B0604030504040204" pitchFamily="34" charset="0"/>
                <a:sym typeface="Verdana"/>
              </a:rPr>
              <a:t>healthy, </a:t>
            </a:r>
            <a:r>
              <a:rPr lang="en-US" cap="none" dirty="0">
                <a:latin typeface="Verdana" panose="020B0604030504040204" pitchFamily="34" charset="0"/>
                <a:ea typeface="Verdana" panose="020B0604030504040204" pitchFamily="34" charset="0"/>
                <a:cs typeface="Verdana" panose="020B0604030504040204" pitchFamily="34" charset="0"/>
                <a:sym typeface="Verdana"/>
              </a:rPr>
              <a:t>nutritious</a:t>
            </a:r>
            <a:r>
              <a:rPr lang="en" cap="none" dirty="0">
                <a:latin typeface="Verdana" panose="020B0604030504040204" pitchFamily="34" charset="0"/>
                <a:ea typeface="Verdana" panose="020B0604030504040204" pitchFamily="34" charset="0"/>
                <a:cs typeface="Verdana" panose="020B0604030504040204" pitchFamily="34" charset="0"/>
                <a:sym typeface="Verdana"/>
              </a:rPr>
              <a:t>, and easy to make.</a:t>
            </a:r>
            <a:endParaRPr cap="none"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spcBef>
                <a:spcPts val="1600"/>
              </a:spcBef>
              <a:spcAft>
                <a:spcPts val="0"/>
              </a:spcAft>
              <a:buNone/>
            </a:pPr>
            <a:endParaRPr sz="1600" dirty="0">
              <a:latin typeface="Verdana"/>
              <a:ea typeface="Verdana"/>
              <a:cs typeface="Verdana"/>
              <a:sym typeface="Verdana"/>
            </a:endParaRPr>
          </a:p>
          <a:p>
            <a:pPr marL="0" lvl="0" indent="0" rtl="0">
              <a:spcBef>
                <a:spcPts val="1600"/>
              </a:spcBef>
              <a:spcAft>
                <a:spcPts val="0"/>
              </a:spcAft>
              <a:buNone/>
            </a:pPr>
            <a:endParaRPr dirty="0"/>
          </a:p>
          <a:p>
            <a:pPr marL="0" lvl="0" indent="0">
              <a:spcBef>
                <a:spcPts val="1600"/>
              </a:spcBef>
              <a:spcAft>
                <a:spcPts val="1600"/>
              </a:spcAft>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227375" y="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900" dirty="0"/>
              <a:t>a Successful Meal</a:t>
            </a:r>
            <a:endParaRPr sz="3900" dirty="0"/>
          </a:p>
        </p:txBody>
      </p:sp>
      <p:sp>
        <p:nvSpPr>
          <p:cNvPr id="151" name="Shape 151"/>
          <p:cNvSpPr txBox="1">
            <a:spLocks noGrp="1"/>
          </p:cNvSpPr>
          <p:nvPr>
            <p:ph type="body" idx="1"/>
          </p:nvPr>
        </p:nvSpPr>
        <p:spPr>
          <a:xfrm>
            <a:off x="227375" y="4164795"/>
            <a:ext cx="8158087" cy="5727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cap="none" dirty="0">
                <a:solidFill>
                  <a:schemeClr val="bg1"/>
                </a:solidFill>
                <a:latin typeface="Verdana" panose="020B0604030504040204" pitchFamily="34" charset="0"/>
                <a:ea typeface="Verdana" panose="020B0604030504040204" pitchFamily="34" charset="0"/>
                <a:cs typeface="Verdana" panose="020B0604030504040204" pitchFamily="34" charset="0"/>
              </a:rPr>
              <a:t>To Family Pleasers a successful meal is </a:t>
            </a:r>
            <a:r>
              <a:rPr lang="en" b="1" cap="none" dirty="0">
                <a:solidFill>
                  <a:schemeClr val="bg1"/>
                </a:solidFill>
                <a:latin typeface="Verdana" panose="020B0604030504040204" pitchFamily="34" charset="0"/>
                <a:ea typeface="Verdana" panose="020B0604030504040204" pitchFamily="34" charset="0"/>
                <a:cs typeface="Verdana" panose="020B0604030504040204" pitchFamily="34" charset="0"/>
              </a:rPr>
              <a:t>healthy</a:t>
            </a:r>
            <a:r>
              <a:rPr lang="en" cap="none"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 b="1" cap="none" dirty="0">
                <a:solidFill>
                  <a:schemeClr val="bg1"/>
                </a:solidFill>
                <a:latin typeface="Verdana" panose="020B0604030504040204" pitchFamily="34" charset="0"/>
                <a:ea typeface="Verdana" panose="020B0604030504040204" pitchFamily="34" charset="0"/>
                <a:cs typeface="Verdana" panose="020B0604030504040204" pitchFamily="34" charset="0"/>
              </a:rPr>
              <a:t>convenient</a:t>
            </a:r>
            <a:r>
              <a:rPr lang="en" cap="none" dirty="0">
                <a:solidFill>
                  <a:schemeClr val="bg1"/>
                </a:solidFill>
                <a:latin typeface="Verdana" panose="020B0604030504040204" pitchFamily="34" charset="0"/>
                <a:ea typeface="Verdana" panose="020B0604030504040204" pitchFamily="34" charset="0"/>
                <a:cs typeface="Verdana" panose="020B0604030504040204" pitchFamily="34" charset="0"/>
              </a:rPr>
              <a:t>, and</a:t>
            </a:r>
            <a:r>
              <a:rPr lang="en" b="1" cap="none" dirty="0">
                <a:solidFill>
                  <a:schemeClr val="bg1"/>
                </a:solidFill>
                <a:latin typeface="Verdana" panose="020B0604030504040204" pitchFamily="34" charset="0"/>
                <a:ea typeface="Verdana" panose="020B0604030504040204" pitchFamily="34" charset="0"/>
                <a:cs typeface="Verdana" panose="020B0604030504040204" pitchFamily="34" charset="0"/>
              </a:rPr>
              <a:t> enjoyed by the entire family</a:t>
            </a:r>
            <a:r>
              <a:rPr lang="en" cap="none"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cap="none"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2" name="Shape 152"/>
          <p:cNvPicPr preferRelativeResize="0"/>
          <p:nvPr/>
        </p:nvPicPr>
        <p:blipFill rotWithShape="1">
          <a:blip r:embed="rId3">
            <a:alphaModFix/>
          </a:blip>
          <a:srcRect l="14148" r="19113"/>
          <a:stretch/>
        </p:blipFill>
        <p:spPr>
          <a:xfrm>
            <a:off x="2455674" y="572700"/>
            <a:ext cx="3812781" cy="36259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r>
              <a:rPr lang="en" sz="2800" b="1" dirty="0">
                <a:latin typeface="Verdana"/>
                <a:ea typeface="Verdana"/>
                <a:cs typeface="Verdana"/>
                <a:sym typeface="Verdana"/>
              </a:rPr>
              <a:t>Digital</a:t>
            </a:r>
            <a:r>
              <a:rPr lang="en" sz="2800" b="1" dirty="0">
                <a:solidFill>
                  <a:srgbClr val="C00000"/>
                </a:solidFill>
                <a:latin typeface="Verdana"/>
                <a:ea typeface="Verdana"/>
                <a:cs typeface="Verdana"/>
                <a:sym typeface="Verdana"/>
              </a:rPr>
              <a:t> Advertising Plan</a:t>
            </a:r>
            <a:endParaRPr b="1" dirty="0">
              <a:solidFill>
                <a:srgbClr val="C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2882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dirty="0">
                <a:latin typeface="Verdana"/>
                <a:ea typeface="Verdana"/>
                <a:cs typeface="Verdana"/>
                <a:sym typeface="Verdana"/>
              </a:rPr>
              <a:t>Objectives</a:t>
            </a:r>
            <a:endParaRPr b="1" dirty="0">
              <a:latin typeface="Verdana"/>
              <a:ea typeface="Verdana"/>
              <a:cs typeface="Verdana"/>
              <a:sym typeface="Verdana"/>
            </a:endParaRPr>
          </a:p>
        </p:txBody>
      </p:sp>
      <p:sp>
        <p:nvSpPr>
          <p:cNvPr id="164" name="Shape 164"/>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chemeClr val="dk1"/>
              </a:buClr>
              <a:buSzPts val="1800"/>
              <a:buFont typeface="Verdana"/>
              <a:buChar char="●"/>
            </a:pPr>
            <a:r>
              <a:rPr lang="en" cap="none" dirty="0">
                <a:solidFill>
                  <a:schemeClr val="dk1"/>
                </a:solidFill>
                <a:latin typeface="Verdana"/>
                <a:ea typeface="Verdana"/>
                <a:cs typeface="Verdana"/>
                <a:sym typeface="Verdana"/>
              </a:rPr>
              <a:t>Gain penetration with Millennials with kids by introducing the launch of </a:t>
            </a:r>
            <a:r>
              <a:rPr lang="en-US" cap="none" dirty="0">
                <a:solidFill>
                  <a:schemeClr val="dk1"/>
                </a:solidFill>
                <a:latin typeface="Verdana"/>
                <a:ea typeface="Verdana"/>
                <a:cs typeface="Verdana"/>
                <a:sym typeface="Verdana"/>
              </a:rPr>
              <a:t>Ragu</a:t>
            </a:r>
            <a:r>
              <a:rPr lang="en" cap="none" dirty="0">
                <a:solidFill>
                  <a:schemeClr val="dk1"/>
                </a:solidFill>
                <a:latin typeface="Verdana"/>
                <a:ea typeface="Verdana"/>
                <a:cs typeface="Verdana"/>
                <a:sym typeface="Verdana"/>
              </a:rPr>
              <a:t> Homestyle Garden Six</a:t>
            </a:r>
            <a:endParaRPr cap="none" dirty="0">
              <a:solidFill>
                <a:schemeClr val="dk1"/>
              </a:solidFill>
              <a:latin typeface="Verdana"/>
              <a:ea typeface="Verdana"/>
              <a:cs typeface="Verdana"/>
              <a:sym typeface="Verdana"/>
            </a:endParaRPr>
          </a:p>
          <a:p>
            <a:pPr marL="0" lvl="0" indent="0" rtl="0">
              <a:spcBef>
                <a:spcPts val="1600"/>
              </a:spcBef>
              <a:spcAft>
                <a:spcPts val="0"/>
              </a:spcAft>
              <a:buNone/>
            </a:pPr>
            <a:endParaRPr cap="none" dirty="0">
              <a:solidFill>
                <a:schemeClr val="dk1"/>
              </a:solidFill>
              <a:latin typeface="Verdana"/>
              <a:ea typeface="Verdana"/>
              <a:cs typeface="Verdana"/>
              <a:sym typeface="Verdana"/>
            </a:endParaRPr>
          </a:p>
          <a:p>
            <a:pPr marL="457200" lvl="0" indent="-342900" rtl="0">
              <a:spcBef>
                <a:spcPts val="1600"/>
              </a:spcBef>
              <a:spcAft>
                <a:spcPts val="0"/>
              </a:spcAft>
              <a:buClr>
                <a:schemeClr val="dk1"/>
              </a:buClr>
              <a:buSzPts val="1800"/>
              <a:buFont typeface="Verdana"/>
              <a:buChar char="●"/>
            </a:pPr>
            <a:r>
              <a:rPr lang="en" cap="none" dirty="0">
                <a:solidFill>
                  <a:schemeClr val="dk1"/>
                </a:solidFill>
                <a:latin typeface="Verdana"/>
                <a:ea typeface="Verdana"/>
                <a:cs typeface="Verdana"/>
                <a:sym typeface="Verdana"/>
              </a:rPr>
              <a:t>Drive awareness of </a:t>
            </a:r>
            <a:r>
              <a:rPr lang="en-US" cap="none" dirty="0">
                <a:solidFill>
                  <a:schemeClr val="dk1"/>
                </a:solidFill>
                <a:latin typeface="Verdana"/>
                <a:ea typeface="Verdana"/>
                <a:cs typeface="Verdana"/>
                <a:sym typeface="Verdana"/>
              </a:rPr>
              <a:t>new Ragu</a:t>
            </a:r>
            <a:r>
              <a:rPr lang="en" cap="none" dirty="0">
                <a:solidFill>
                  <a:schemeClr val="dk1"/>
                </a:solidFill>
                <a:latin typeface="Verdana"/>
                <a:ea typeface="Verdana"/>
                <a:cs typeface="Verdana"/>
                <a:sym typeface="Verdana"/>
              </a:rPr>
              <a:t> Homestyle Garden Six</a:t>
            </a:r>
            <a:endParaRPr cap="none" dirty="0">
              <a:solidFill>
                <a:schemeClr val="dk1"/>
              </a:solidFill>
              <a:latin typeface="Verdana"/>
              <a:ea typeface="Verdana"/>
              <a:cs typeface="Verdana"/>
              <a:sym typeface="Verdana"/>
            </a:endParaRPr>
          </a:p>
          <a:p>
            <a:pPr marL="0" lvl="0" indent="0">
              <a:spcBef>
                <a:spcPts val="1600"/>
              </a:spcBef>
              <a:spcAft>
                <a:spcPts val="1600"/>
              </a:spcAft>
              <a:buNone/>
            </a:pPr>
            <a:br>
              <a:rPr lang="en" sz="1400" cap="none" dirty="0">
                <a:solidFill>
                  <a:schemeClr val="dk1"/>
                </a:solidFill>
                <a:latin typeface="Calibri"/>
                <a:ea typeface="Calibri"/>
                <a:cs typeface="Calibri"/>
                <a:sym typeface="Calibri"/>
              </a:rPr>
            </a:br>
            <a:endParaRPr sz="1400" cap="non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68575"/>
            <a:ext cx="8520600" cy="3315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Strategies</a:t>
            </a:r>
            <a:endParaRPr dirty="0"/>
          </a:p>
        </p:txBody>
      </p:sp>
      <p:sp>
        <p:nvSpPr>
          <p:cNvPr id="170" name="Shape 170"/>
          <p:cNvSpPr txBox="1">
            <a:spLocks noGrp="1"/>
          </p:cNvSpPr>
          <p:nvPr>
            <p:ph type="body" idx="1"/>
          </p:nvPr>
        </p:nvSpPr>
        <p:spPr>
          <a:xfrm>
            <a:off x="311700" y="559625"/>
            <a:ext cx="8520600" cy="451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cap="none" dirty="0">
                <a:latin typeface="Verdana" panose="020B0604030504040204" pitchFamily="34" charset="0"/>
                <a:ea typeface="Verdana" panose="020B0604030504040204" pitchFamily="34" charset="0"/>
                <a:cs typeface="Verdana" panose="020B0604030504040204" pitchFamily="34" charset="0"/>
              </a:rPr>
              <a:t>Show Family Pleasers that the Ragu Garden Six is Healthy and delicious choice for the entire family.</a:t>
            </a:r>
            <a:endParaRPr lang="en-US" sz="1200" cap="none" dirty="0">
              <a:latin typeface="Verdana" panose="020B0604030504040204" pitchFamily="34" charset="0"/>
              <a:ea typeface="Verdana" panose="020B0604030504040204" pitchFamily="34" charset="0"/>
              <a:cs typeface="Verdana" panose="020B0604030504040204" pitchFamily="34" charset="0"/>
            </a:endParaRPr>
          </a:p>
          <a:p>
            <a:pPr marL="457200" lvl="0" indent="-342900" rtl="0">
              <a:spcBef>
                <a:spcPts val="1600"/>
              </a:spcBef>
              <a:spcAft>
                <a:spcPts val="0"/>
              </a:spcAft>
              <a:buSzPts val="1800"/>
              <a:buChar char="●"/>
            </a:pPr>
            <a:r>
              <a:rPr lang="en-US" sz="1200" b="1" cap="none" dirty="0">
                <a:latin typeface="Verdana" panose="020B0604030504040204" pitchFamily="34" charset="0"/>
                <a:ea typeface="Verdana" panose="020B0604030504040204" pitchFamily="34" charset="0"/>
                <a:cs typeface="Verdana" panose="020B0604030504040204" pitchFamily="34" charset="0"/>
              </a:rPr>
              <a:t>Search Ads </a:t>
            </a:r>
            <a:r>
              <a:rPr lang="en-US" sz="1200" cap="none" dirty="0">
                <a:latin typeface="Verdana" panose="020B0604030504040204" pitchFamily="34" charset="0"/>
                <a:ea typeface="Verdana" panose="020B0604030504040204" pitchFamily="34" charset="0"/>
                <a:cs typeface="Verdana" panose="020B0604030504040204" pitchFamily="34" charset="0"/>
              </a:rPr>
              <a:t>- “What’s for dinner?” and “Healthy dinners” as key words</a:t>
            </a:r>
          </a:p>
          <a:p>
            <a:pPr marL="457200" lvl="0" indent="-342900" rtl="0">
              <a:spcBef>
                <a:spcPts val="0"/>
              </a:spcBef>
              <a:spcAft>
                <a:spcPts val="0"/>
              </a:spcAft>
              <a:buSzPts val="1800"/>
              <a:buChar char="●"/>
            </a:pPr>
            <a:r>
              <a:rPr lang="en" sz="1200" b="1" cap="none" dirty="0">
                <a:latin typeface="Verdana" panose="020B0604030504040204" pitchFamily="34" charset="0"/>
                <a:ea typeface="Verdana" panose="020B0604030504040204" pitchFamily="34" charset="0"/>
                <a:cs typeface="Verdana" panose="020B0604030504040204" pitchFamily="34" charset="0"/>
              </a:rPr>
              <a:t>Display Ads </a:t>
            </a:r>
            <a:r>
              <a:rPr lang="en" sz="1200" cap="none" dirty="0">
                <a:latin typeface="Verdana" panose="020B0604030504040204" pitchFamily="34" charset="0"/>
                <a:ea typeface="Verdana" panose="020B0604030504040204" pitchFamily="34" charset="0"/>
                <a:cs typeface="Verdana" panose="020B0604030504040204" pitchFamily="34" charset="0"/>
              </a:rPr>
              <a:t>- Banner and skyscraper ads will be shown across multiple channels including the Food Network.</a:t>
            </a:r>
          </a:p>
          <a:p>
            <a:pPr marL="457200" lvl="0" indent="-342900" rtl="0">
              <a:spcBef>
                <a:spcPts val="0"/>
              </a:spcBef>
              <a:spcAft>
                <a:spcPts val="0"/>
              </a:spcAft>
              <a:buSzPts val="1800"/>
              <a:buChar char="●"/>
            </a:pPr>
            <a:r>
              <a:rPr lang="en" sz="1200" b="1" cap="none" dirty="0">
                <a:latin typeface="Verdana" panose="020B0604030504040204" pitchFamily="34" charset="0"/>
                <a:ea typeface="Verdana" panose="020B0604030504040204" pitchFamily="34" charset="0"/>
                <a:cs typeface="Verdana" panose="020B0604030504040204" pitchFamily="34" charset="0"/>
              </a:rPr>
              <a:t>Facebook </a:t>
            </a:r>
          </a:p>
          <a:p>
            <a:pPr lvl="1" indent="-342900">
              <a:spcBef>
                <a:spcPts val="0"/>
              </a:spcBef>
              <a:buSzPts val="1800"/>
              <a:buChar char="●"/>
            </a:pPr>
            <a:r>
              <a:rPr lang="en" sz="1200" cap="none" dirty="0">
                <a:latin typeface="Verdana" panose="020B0604030504040204" pitchFamily="34" charset="0"/>
                <a:ea typeface="Verdana" panose="020B0604030504040204" pitchFamily="34" charset="0"/>
                <a:cs typeface="Verdana" panose="020B0604030504040204" pitchFamily="34" charset="0"/>
              </a:rPr>
              <a:t>ads for Family Pleasers as they scroll on their newsfeed. </a:t>
            </a:r>
          </a:p>
          <a:p>
            <a:pPr lvl="1" indent="-342900">
              <a:spcBef>
                <a:spcPts val="0"/>
              </a:spcBef>
              <a:buSzPts val="1800"/>
              <a:buChar char="●"/>
            </a:pPr>
            <a:r>
              <a:rPr lang="en-US" sz="1200" cap="none" dirty="0">
                <a:latin typeface="Verdana" panose="020B0604030504040204" pitchFamily="34" charset="0"/>
                <a:ea typeface="Verdana" panose="020B0604030504040204" pitchFamily="34" charset="0"/>
                <a:cs typeface="Verdana" panose="020B0604030504040204" pitchFamily="34" charset="0"/>
              </a:rPr>
              <a:t>Facebook game – users collect the ingredients and make the sauce. At the end they are taken to the Ragu site.</a:t>
            </a:r>
          </a:p>
          <a:p>
            <a:pPr lvl="1" indent="-342900">
              <a:spcBef>
                <a:spcPts val="0"/>
              </a:spcBef>
              <a:buSzPts val="1800"/>
              <a:buChar char="●"/>
            </a:pPr>
            <a:r>
              <a:rPr lang="en" sz="1200" cap="none" dirty="0">
                <a:latin typeface="Verdana" panose="020B0604030504040204" pitchFamily="34" charset="0"/>
                <a:ea typeface="Verdana" panose="020B0604030504040204" pitchFamily="34" charset="0"/>
                <a:cs typeface="Verdana" panose="020B0604030504040204" pitchFamily="34" charset="0"/>
              </a:rPr>
              <a:t>360 Video to show Assunta’s garden</a:t>
            </a:r>
            <a:endParaRPr sz="1200" cap="none" dirty="0">
              <a:latin typeface="Verdana" panose="020B0604030504040204" pitchFamily="34" charset="0"/>
              <a:ea typeface="Verdana" panose="020B0604030504040204" pitchFamily="34" charset="0"/>
              <a:cs typeface="Verdana" panose="020B0604030504040204" pitchFamily="34" charset="0"/>
            </a:endParaRPr>
          </a:p>
          <a:p>
            <a:pPr marL="457200" lvl="0" indent="-342900" rtl="0">
              <a:spcBef>
                <a:spcPts val="0"/>
              </a:spcBef>
              <a:spcAft>
                <a:spcPts val="0"/>
              </a:spcAft>
              <a:buSzPts val="1800"/>
              <a:buChar char="●"/>
            </a:pPr>
            <a:r>
              <a:rPr lang="en" sz="1200" b="1" cap="none" dirty="0">
                <a:latin typeface="Verdana" panose="020B0604030504040204" pitchFamily="34" charset="0"/>
                <a:ea typeface="Verdana" panose="020B0604030504040204" pitchFamily="34" charset="0"/>
                <a:cs typeface="Verdana" panose="020B0604030504040204" pitchFamily="34" charset="0"/>
              </a:rPr>
              <a:t>Spotify </a:t>
            </a:r>
          </a:p>
          <a:p>
            <a:pPr lvl="1" indent="-342900">
              <a:spcBef>
                <a:spcPts val="0"/>
              </a:spcBef>
              <a:buSzPts val="1800"/>
              <a:buChar char="●"/>
            </a:pPr>
            <a:r>
              <a:rPr lang="en" sz="1200" cap="none" dirty="0">
                <a:latin typeface="Verdana" panose="020B0604030504040204" pitchFamily="34" charset="0"/>
                <a:ea typeface="Verdana" panose="020B0604030504040204" pitchFamily="34" charset="0"/>
                <a:cs typeface="Verdana" panose="020B0604030504040204" pitchFamily="34" charset="0"/>
              </a:rPr>
              <a:t>30 second spots airing between 12pm and 4-5pm to engage Family Pleasers during the highest moment of relevance. </a:t>
            </a:r>
          </a:p>
          <a:p>
            <a:pPr lvl="1" indent="-342900">
              <a:spcBef>
                <a:spcPts val="0"/>
              </a:spcBef>
              <a:buSzPts val="1800"/>
              <a:buChar char="●"/>
            </a:pPr>
            <a:r>
              <a:rPr lang="en" sz="1200" cap="none" dirty="0">
                <a:latin typeface="Verdana" panose="020B0604030504040204" pitchFamily="34" charset="0"/>
                <a:ea typeface="Verdana" panose="020B0604030504040204" pitchFamily="34" charset="0"/>
                <a:cs typeface="Verdana" panose="020B0604030504040204" pitchFamily="34" charset="0"/>
              </a:rPr>
              <a:t>Sponsored Playlist	</a:t>
            </a:r>
            <a:endParaRPr lang="en" sz="1200" b="1" cap="none" dirty="0">
              <a:latin typeface="Verdana" panose="020B0604030504040204" pitchFamily="34" charset="0"/>
              <a:ea typeface="Verdana" panose="020B0604030504040204" pitchFamily="34" charset="0"/>
              <a:cs typeface="Verdana" panose="020B0604030504040204" pitchFamily="34" charset="0"/>
            </a:endParaRPr>
          </a:p>
          <a:p>
            <a:pPr marL="457200" lvl="0" indent="-342900" rtl="0">
              <a:spcBef>
                <a:spcPts val="0"/>
              </a:spcBef>
              <a:spcAft>
                <a:spcPts val="0"/>
              </a:spcAft>
              <a:buSzPts val="1800"/>
              <a:buChar char="●"/>
            </a:pPr>
            <a:r>
              <a:rPr lang="en" sz="1200" b="1" cap="none">
                <a:latin typeface="Verdana" panose="020B0604030504040204" pitchFamily="34" charset="0"/>
                <a:ea typeface="Verdana" panose="020B0604030504040204" pitchFamily="34" charset="0"/>
                <a:cs typeface="Verdana" panose="020B0604030504040204" pitchFamily="34" charset="0"/>
              </a:rPr>
              <a:t>AR App</a:t>
            </a:r>
          </a:p>
          <a:p>
            <a:pPr lvl="1" indent="-342900">
              <a:spcBef>
                <a:spcPts val="0"/>
              </a:spcBef>
              <a:buSzPts val="1800"/>
              <a:buChar char="●"/>
            </a:pPr>
            <a:r>
              <a:rPr lang="en" sz="1050" cap="none">
                <a:latin typeface="Verdana" panose="020B0604030504040204" pitchFamily="34" charset="0"/>
                <a:ea typeface="Verdana" panose="020B0604030504040204" pitchFamily="34" charset="0"/>
                <a:cs typeface="Verdana" panose="020B0604030504040204" pitchFamily="34" charset="0"/>
              </a:rPr>
              <a:t>Introduce </a:t>
            </a:r>
            <a:r>
              <a:rPr lang="en" sz="1050" cap="none" dirty="0">
                <a:latin typeface="Verdana" panose="020B0604030504040204" pitchFamily="34" charset="0"/>
                <a:ea typeface="Verdana" panose="020B0604030504040204" pitchFamily="34" charset="0"/>
                <a:cs typeface="Verdana" panose="020B0604030504040204" pitchFamily="34" charset="0"/>
              </a:rPr>
              <a:t>kids to veggies and Ragu</a:t>
            </a:r>
          </a:p>
          <a:p>
            <a:pPr marL="457200" lvl="0" indent="-342900" rtl="0">
              <a:spcBef>
                <a:spcPts val="0"/>
              </a:spcBef>
              <a:spcAft>
                <a:spcPts val="0"/>
              </a:spcAft>
              <a:buSzPts val="1800"/>
              <a:buChar char="●"/>
            </a:pPr>
            <a:endParaRPr lang="en" sz="1200" b="1" cap="none" dirty="0">
              <a:latin typeface="Verdana" panose="020B0604030504040204" pitchFamily="34" charset="0"/>
              <a:ea typeface="Verdana" panose="020B0604030504040204" pitchFamily="34" charset="0"/>
              <a:cs typeface="Verdana" panose="020B0604030504040204" pitchFamily="34" charset="0"/>
            </a:endParaRPr>
          </a:p>
          <a:p>
            <a:pPr marL="0" lvl="0" indent="0" rtl="0">
              <a:spcBef>
                <a:spcPts val="1600"/>
              </a:spcBef>
              <a:spcAft>
                <a:spcPts val="160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360 Video in Assunta’s Garden</a:t>
            </a:r>
            <a:endParaRPr dirty="0"/>
          </a:p>
        </p:txBody>
      </p:sp>
      <p:pic>
        <p:nvPicPr>
          <p:cNvPr id="176" name="Shape 176" descr="Image result for Amazing veggie garden"/>
          <p:cNvPicPr preferRelativeResize="0"/>
          <p:nvPr/>
        </p:nvPicPr>
        <p:blipFill rotWithShape="1">
          <a:blip r:embed="rId3">
            <a:alphaModFix/>
          </a:blip>
          <a:srcRect t="3040" b="2549"/>
          <a:stretch/>
        </p:blipFill>
        <p:spPr>
          <a:xfrm>
            <a:off x="311700" y="1665648"/>
            <a:ext cx="3430998" cy="2534927"/>
          </a:xfrm>
          <a:prstGeom prst="rect">
            <a:avLst/>
          </a:prstGeom>
          <a:noFill/>
          <a:ln>
            <a:noFill/>
          </a:ln>
        </p:spPr>
      </p:pic>
      <p:pic>
        <p:nvPicPr>
          <p:cNvPr id="177" name="Shape 177" descr="Related image"/>
          <p:cNvPicPr preferRelativeResize="0"/>
          <p:nvPr/>
        </p:nvPicPr>
        <p:blipFill rotWithShape="1">
          <a:blip r:embed="rId4">
            <a:alphaModFix/>
          </a:blip>
          <a:srcRect l="2491" t="2186" r="2424" b="2329"/>
          <a:stretch/>
        </p:blipFill>
        <p:spPr>
          <a:xfrm>
            <a:off x="4572000" y="1665648"/>
            <a:ext cx="3709147" cy="2534927"/>
          </a:xfrm>
          <a:prstGeom prst="rect">
            <a:avLst/>
          </a:prstGeom>
          <a:noFill/>
          <a:ln>
            <a:noFill/>
          </a:ln>
        </p:spPr>
      </p:pic>
      <p:pic>
        <p:nvPicPr>
          <p:cNvPr id="178" name="Shape 178" descr="Related image"/>
          <p:cNvPicPr preferRelativeResize="0"/>
          <p:nvPr/>
        </p:nvPicPr>
        <p:blipFill rotWithShape="1">
          <a:blip r:embed="rId5">
            <a:alphaModFix/>
          </a:blip>
          <a:srcRect l="5832" t="5728" r="71649" b="68811"/>
          <a:stretch/>
        </p:blipFill>
        <p:spPr>
          <a:xfrm>
            <a:off x="3301113" y="1665648"/>
            <a:ext cx="441585" cy="465332"/>
          </a:xfrm>
          <a:prstGeom prst="rect">
            <a:avLst/>
          </a:prstGeom>
          <a:noFill/>
          <a:ln>
            <a:noFill/>
          </a:ln>
        </p:spPr>
      </p:pic>
      <p:pic>
        <p:nvPicPr>
          <p:cNvPr id="179" name="Shape 179" descr="Related image"/>
          <p:cNvPicPr preferRelativeResize="0"/>
          <p:nvPr/>
        </p:nvPicPr>
        <p:blipFill rotWithShape="1">
          <a:blip r:embed="rId5">
            <a:alphaModFix/>
          </a:blip>
          <a:srcRect l="5832" t="5728" r="71649" b="68811"/>
          <a:stretch/>
        </p:blipFill>
        <p:spPr>
          <a:xfrm>
            <a:off x="7844207" y="1665648"/>
            <a:ext cx="436940" cy="465331"/>
          </a:xfrm>
          <a:prstGeom prst="rect">
            <a:avLst/>
          </a:prstGeom>
          <a:noFill/>
          <a:ln>
            <a:noFill/>
          </a:ln>
        </p:spPr>
      </p:pic>
      <p:sp>
        <p:nvSpPr>
          <p:cNvPr id="2" name="TextBox 1">
            <a:extLst>
              <a:ext uri="{FF2B5EF4-FFF2-40B4-BE49-F238E27FC236}">
                <a16:creationId xmlns:a16="http://schemas.microsoft.com/office/drawing/2014/main" id="{A8C30AF3-DD1C-4BDA-AB59-EF31074530C2}"/>
              </a:ext>
            </a:extLst>
          </p:cNvPr>
          <p:cNvSpPr txBox="1"/>
          <p:nvPr/>
        </p:nvSpPr>
        <p:spPr>
          <a:xfrm>
            <a:off x="684659" y="709727"/>
            <a:ext cx="7774681"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This 360 video will be featured on Facebook to give users a tour of Assunta’s garden.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ea typeface="Verdana"/>
                <a:cs typeface="Verdana"/>
                <a:sym typeface="Verdana"/>
              </a:rPr>
              <a:t>Social Display Ads</a:t>
            </a:r>
            <a:endParaRPr dirty="0">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prstGeom prst="rect">
            <a:avLst/>
          </a:prstGeom>
        </p:spPr>
        <p:txBody>
          <a:bodyPr spcFirstLastPara="1" wrap="square" lIns="91425" tIns="91425" rIns="91425" bIns="91425" anchor="t" anchorCtr="0">
            <a:noAutofit/>
          </a:bodyPr>
          <a:lstStyle/>
          <a:p>
            <a:pPr lvl="0" algn="ctr"/>
            <a:r>
              <a:rPr lang="en" dirty="0"/>
              <a:t>Facebook </a:t>
            </a:r>
            <a:r>
              <a:rPr lang="en" sz="4000" dirty="0">
                <a:ea typeface="Economica"/>
                <a:cs typeface="Economica"/>
                <a:sym typeface="Economica"/>
              </a:rPr>
              <a:t>Carousel</a:t>
            </a:r>
            <a:r>
              <a:rPr lang="en" dirty="0"/>
              <a:t> Ad</a:t>
            </a:r>
            <a:endParaRPr dirty="0"/>
          </a:p>
        </p:txBody>
      </p:sp>
      <p:sp>
        <p:nvSpPr>
          <p:cNvPr id="190" name="Shape 190"/>
          <p:cNvSpPr txBox="1">
            <a:spLocks noGrp="1"/>
          </p:cNvSpPr>
          <p:nvPr>
            <p:ph type="body" idx="1"/>
          </p:nvPr>
        </p:nvSpPr>
        <p:spPr>
          <a:xfrm>
            <a:off x="4850836" y="1463040"/>
            <a:ext cx="3939821" cy="3074215"/>
          </a:xfrm>
          <a:prstGeom prst="rect">
            <a:avLst/>
          </a:prstGeom>
        </p:spPr>
        <p:txBody>
          <a:bodyPr spcFirstLastPara="1" wrap="square" lIns="91425" tIns="91425" rIns="91425" bIns="91425" anchor="t" anchorCtr="0">
            <a:noAutofit/>
          </a:bodyPr>
          <a:lstStyle/>
          <a:p>
            <a:pPr marL="285750" indent="-285750">
              <a:lnSpc>
                <a:spcPct val="100000"/>
              </a:lnSpc>
              <a:buClr>
                <a:schemeClr val="dk1"/>
              </a:buClr>
              <a:buSzPts val="1100"/>
            </a:pPr>
            <a:r>
              <a:rPr lang="en" sz="1400" cap="none" dirty="0">
                <a:latin typeface="Verdana" panose="020B0604030504040204" pitchFamily="34" charset="0"/>
                <a:ea typeface="Verdana" panose="020B0604030504040204" pitchFamily="34" charset="0"/>
                <a:cs typeface="Verdana" panose="020B0604030504040204" pitchFamily="34" charset="0"/>
              </a:rPr>
              <a:t>This advertisement would appear on our target audiences’ Facebook news feeds</a:t>
            </a:r>
            <a:endParaRPr sz="1400" cap="none" dirty="0">
              <a:latin typeface="Verdana" panose="020B0604030504040204" pitchFamily="34" charset="0"/>
              <a:ea typeface="Verdana" panose="020B0604030504040204" pitchFamily="34" charset="0"/>
              <a:cs typeface="Verdana" panose="020B0604030504040204" pitchFamily="34" charset="0"/>
            </a:endParaRPr>
          </a:p>
          <a:p>
            <a:pPr marL="0" lvl="0" indent="0" rtl="0">
              <a:lnSpc>
                <a:spcPct val="100000"/>
              </a:lnSpc>
              <a:spcBef>
                <a:spcPts val="0"/>
              </a:spcBef>
              <a:spcAft>
                <a:spcPts val="0"/>
              </a:spcAft>
              <a:buClr>
                <a:schemeClr val="dk1"/>
              </a:buClr>
              <a:buSzPts val="1100"/>
              <a:buFont typeface="Arial"/>
              <a:buNone/>
            </a:pPr>
            <a:endParaRPr lang="en" sz="1400" cap="none"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00000"/>
              </a:lnSpc>
              <a:buClr>
                <a:schemeClr val="dk1"/>
              </a:buClr>
              <a:buSzPts val="1100"/>
            </a:pPr>
            <a:r>
              <a:rPr lang="en" sz="1400" cap="none" dirty="0">
                <a:latin typeface="Verdana" panose="020B0604030504040204" pitchFamily="34" charset="0"/>
                <a:ea typeface="Verdana" panose="020B0604030504040204" pitchFamily="34" charset="0"/>
                <a:cs typeface="Verdana" panose="020B0604030504040204" pitchFamily="34" charset="0"/>
              </a:rPr>
              <a:t>This image allows consumers to actually </a:t>
            </a:r>
            <a:r>
              <a:rPr lang="en-US" sz="1400" cap="none" dirty="0">
                <a:latin typeface="Verdana" panose="020B0604030504040204" pitchFamily="34" charset="0"/>
                <a:ea typeface="Verdana" panose="020B0604030504040204" pitchFamily="34" charset="0"/>
                <a:cs typeface="Verdana" panose="020B0604030504040204" pitchFamily="34" charset="0"/>
              </a:rPr>
              <a:t>see</a:t>
            </a:r>
            <a:r>
              <a:rPr lang="en" sz="1400" cap="none" dirty="0">
                <a:latin typeface="Verdana" panose="020B0604030504040204" pitchFamily="34" charset="0"/>
                <a:ea typeface="Verdana" panose="020B0604030504040204" pitchFamily="34" charset="0"/>
                <a:cs typeface="Verdana" panose="020B0604030504040204" pitchFamily="34" charset="0"/>
              </a:rPr>
              <a:t> Ragu’s fresh taste.</a:t>
            </a:r>
          </a:p>
          <a:p>
            <a:pPr marL="0" indent="0">
              <a:lnSpc>
                <a:spcPct val="100000"/>
              </a:lnSpc>
              <a:buClr>
                <a:schemeClr val="dk1"/>
              </a:buClr>
              <a:buSzPts val="1100"/>
              <a:buNone/>
            </a:pPr>
            <a:endParaRPr lang="en" sz="1400" cap="none"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00000"/>
              </a:lnSpc>
              <a:buClr>
                <a:schemeClr val="dk1"/>
              </a:buClr>
              <a:buSzPts val="1100"/>
            </a:pPr>
            <a:r>
              <a:rPr lang="en" sz="1400" cap="none" dirty="0">
                <a:latin typeface="Verdana" panose="020B0604030504040204" pitchFamily="34" charset="0"/>
                <a:ea typeface="Verdana" panose="020B0604030504040204" pitchFamily="34" charset="0"/>
                <a:cs typeface="Verdana" panose="020B0604030504040204" pitchFamily="34" charset="0"/>
              </a:rPr>
              <a:t>“Picked For You” referenc</a:t>
            </a:r>
            <a:r>
              <a:rPr lang="en-US" sz="1400" cap="none" dirty="0">
                <a:latin typeface="Verdana" panose="020B0604030504040204" pitchFamily="34" charset="0"/>
                <a:ea typeface="Verdana" panose="020B0604030504040204" pitchFamily="34" charset="0"/>
                <a:cs typeface="Verdana" panose="020B0604030504040204" pitchFamily="34" charset="0"/>
              </a:rPr>
              <a:t>es</a:t>
            </a:r>
            <a:r>
              <a:rPr lang="en" sz="1400" cap="none" dirty="0">
                <a:latin typeface="Verdana" panose="020B0604030504040204" pitchFamily="34" charset="0"/>
                <a:ea typeface="Verdana" panose="020B0604030504040204" pitchFamily="34" charset="0"/>
                <a:cs typeface="Verdana" panose="020B0604030504040204" pitchFamily="34" charset="0"/>
              </a:rPr>
              <a:t> the freshness of the vegetables in the product. </a:t>
            </a:r>
            <a:endParaRPr sz="1400"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1600"/>
              </a:spcAft>
              <a:buNone/>
            </a:pPr>
            <a:endParaRPr dirty="0"/>
          </a:p>
        </p:txBody>
      </p:sp>
      <p:pic>
        <p:nvPicPr>
          <p:cNvPr id="5" name="Shape 198">
            <a:extLst>
              <a:ext uri="{FF2B5EF4-FFF2-40B4-BE49-F238E27FC236}">
                <a16:creationId xmlns:a16="http://schemas.microsoft.com/office/drawing/2014/main" id="{06FDA66B-58BB-440C-958A-D5F99F6EA043}"/>
              </a:ext>
            </a:extLst>
          </p:cNvPr>
          <p:cNvPicPr preferRelativeResize="0"/>
          <p:nvPr/>
        </p:nvPicPr>
        <p:blipFill rotWithShape="1">
          <a:blip r:embed="rId3">
            <a:alphaModFix/>
          </a:blip>
          <a:srcRect l="5418" t="10693" r="9859" b="11299"/>
          <a:stretch/>
        </p:blipFill>
        <p:spPr>
          <a:xfrm>
            <a:off x="137159" y="1463040"/>
            <a:ext cx="4652011" cy="2526030"/>
          </a:xfrm>
          <a:prstGeom prst="rect">
            <a:avLst/>
          </a:prstGeom>
          <a:noFill/>
          <a:ln>
            <a:noFill/>
          </a:ln>
        </p:spPr>
      </p:pic>
      <p:pic>
        <p:nvPicPr>
          <p:cNvPr id="6" name="Shape 199">
            <a:extLst>
              <a:ext uri="{FF2B5EF4-FFF2-40B4-BE49-F238E27FC236}">
                <a16:creationId xmlns:a16="http://schemas.microsoft.com/office/drawing/2014/main" id="{CB2B7F1B-9F92-4A91-84BE-4F7686EFDDA1}"/>
              </a:ext>
            </a:extLst>
          </p:cNvPr>
          <p:cNvPicPr preferRelativeResize="0"/>
          <p:nvPr/>
        </p:nvPicPr>
        <p:blipFill>
          <a:blip r:embed="rId4">
            <a:alphaModFix/>
          </a:blip>
          <a:stretch>
            <a:fillRect/>
          </a:stretch>
        </p:blipFill>
        <p:spPr>
          <a:xfrm>
            <a:off x="2714761" y="2297831"/>
            <a:ext cx="966615" cy="964409"/>
          </a:xfrm>
          <a:prstGeom prst="rect">
            <a:avLst/>
          </a:prstGeom>
          <a:noFill/>
          <a:ln>
            <a:noFill/>
          </a:ln>
        </p:spPr>
      </p:pic>
      <p:pic>
        <p:nvPicPr>
          <p:cNvPr id="7" name="Shape 200">
            <a:extLst>
              <a:ext uri="{FF2B5EF4-FFF2-40B4-BE49-F238E27FC236}">
                <a16:creationId xmlns:a16="http://schemas.microsoft.com/office/drawing/2014/main" id="{1325C145-A802-4A22-B03D-ED9BD4E07D2F}"/>
              </a:ext>
            </a:extLst>
          </p:cNvPr>
          <p:cNvPicPr preferRelativeResize="0"/>
          <p:nvPr/>
        </p:nvPicPr>
        <p:blipFill rotWithShape="1">
          <a:blip r:embed="rId5">
            <a:alphaModFix/>
          </a:blip>
          <a:srcRect/>
          <a:stretch/>
        </p:blipFill>
        <p:spPr>
          <a:xfrm>
            <a:off x="1707548" y="2354435"/>
            <a:ext cx="855105" cy="851202"/>
          </a:xfrm>
          <a:prstGeom prst="rect">
            <a:avLst/>
          </a:prstGeom>
          <a:noFill/>
          <a:ln>
            <a:noFill/>
          </a:ln>
        </p:spPr>
      </p:pic>
      <p:pic>
        <p:nvPicPr>
          <p:cNvPr id="8" name="Shape 201">
            <a:extLst>
              <a:ext uri="{FF2B5EF4-FFF2-40B4-BE49-F238E27FC236}">
                <a16:creationId xmlns:a16="http://schemas.microsoft.com/office/drawing/2014/main" id="{9D4E771D-C788-49F4-9273-892630347C70}"/>
              </a:ext>
            </a:extLst>
          </p:cNvPr>
          <p:cNvPicPr preferRelativeResize="0"/>
          <p:nvPr/>
        </p:nvPicPr>
        <p:blipFill>
          <a:blip r:embed="rId6">
            <a:alphaModFix/>
          </a:blip>
          <a:stretch>
            <a:fillRect/>
          </a:stretch>
        </p:blipFill>
        <p:spPr>
          <a:xfrm>
            <a:off x="578686" y="2254740"/>
            <a:ext cx="966615" cy="962186"/>
          </a:xfrm>
          <a:prstGeom prst="rect">
            <a:avLst/>
          </a:prstGeom>
          <a:noFill/>
          <a:ln>
            <a:noFill/>
          </a:ln>
        </p:spPr>
      </p:pic>
      <p:pic>
        <p:nvPicPr>
          <p:cNvPr id="9" name="Shape 202">
            <a:extLst>
              <a:ext uri="{FF2B5EF4-FFF2-40B4-BE49-F238E27FC236}">
                <a16:creationId xmlns:a16="http://schemas.microsoft.com/office/drawing/2014/main" id="{B92EC872-F5D0-497E-A140-231B07885F8C}"/>
              </a:ext>
            </a:extLst>
          </p:cNvPr>
          <p:cNvPicPr preferRelativeResize="0"/>
          <p:nvPr/>
        </p:nvPicPr>
        <p:blipFill rotWithShape="1">
          <a:blip r:embed="rId7">
            <a:alphaModFix/>
          </a:blip>
          <a:srcRect l="1620" t="1922" r="1367"/>
          <a:stretch/>
        </p:blipFill>
        <p:spPr>
          <a:xfrm>
            <a:off x="3768232" y="2309120"/>
            <a:ext cx="916955" cy="9269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60">
            <a:extLst>
              <a:ext uri="{FF2B5EF4-FFF2-40B4-BE49-F238E27FC236}">
                <a16:creationId xmlns:a16="http://schemas.microsoft.com/office/drawing/2014/main" id="{ED0F4867-82DC-490C-99EF-27AED1A76EE7}"/>
              </a:ext>
            </a:extLst>
          </p:cNvPr>
          <p:cNvSpPr txBox="1"/>
          <p:nvPr/>
        </p:nvSpPr>
        <p:spPr>
          <a:xfrm>
            <a:off x="2345966" y="7729"/>
            <a:ext cx="4123200" cy="781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dirty="0">
                <a:solidFill>
                  <a:schemeClr val="accent1"/>
                </a:solidFill>
                <a:latin typeface="Verdana" panose="020B0604030504040204" pitchFamily="34" charset="0"/>
                <a:ea typeface="Verdana" panose="020B0604030504040204" pitchFamily="34" charset="0"/>
                <a:cs typeface="Verdana" panose="020B0604030504040204" pitchFamily="34" charset="0"/>
                <a:sym typeface="Alegreya"/>
              </a:rPr>
              <a:t>Our Agency:</a:t>
            </a:r>
            <a:endParaRPr sz="3000" b="1" dirty="0">
              <a:solidFill>
                <a:schemeClr val="accent1"/>
              </a:solidFill>
              <a:latin typeface="Verdana" panose="020B0604030504040204" pitchFamily="34" charset="0"/>
              <a:ea typeface="Verdana" panose="020B0604030504040204" pitchFamily="34" charset="0"/>
              <a:cs typeface="Verdana" panose="020B0604030504040204" pitchFamily="34" charset="0"/>
              <a:sym typeface="Alegreya"/>
            </a:endParaRPr>
          </a:p>
        </p:txBody>
      </p:sp>
      <p:pic>
        <p:nvPicPr>
          <p:cNvPr id="16" name="Shape 61">
            <a:extLst>
              <a:ext uri="{FF2B5EF4-FFF2-40B4-BE49-F238E27FC236}">
                <a16:creationId xmlns:a16="http://schemas.microsoft.com/office/drawing/2014/main" id="{578A7A5A-14B9-4597-A021-862C00D8B24D}"/>
              </a:ext>
            </a:extLst>
          </p:cNvPr>
          <p:cNvPicPr preferRelativeResize="0"/>
          <p:nvPr/>
        </p:nvPicPr>
        <p:blipFill>
          <a:blip r:embed="rId2">
            <a:alphaModFix/>
          </a:blip>
          <a:stretch>
            <a:fillRect/>
          </a:stretch>
        </p:blipFill>
        <p:spPr>
          <a:xfrm>
            <a:off x="609605" y="1035932"/>
            <a:ext cx="1394637" cy="1451378"/>
          </a:xfrm>
          <a:prstGeom prst="rect">
            <a:avLst/>
          </a:prstGeom>
          <a:noFill/>
          <a:ln>
            <a:noFill/>
          </a:ln>
        </p:spPr>
      </p:pic>
      <p:pic>
        <p:nvPicPr>
          <p:cNvPr id="17" name="Shape 62">
            <a:extLst>
              <a:ext uri="{FF2B5EF4-FFF2-40B4-BE49-F238E27FC236}">
                <a16:creationId xmlns:a16="http://schemas.microsoft.com/office/drawing/2014/main" id="{D8D626CE-8344-450A-9114-03716EB91E3B}"/>
              </a:ext>
            </a:extLst>
          </p:cNvPr>
          <p:cNvPicPr preferRelativeResize="0"/>
          <p:nvPr/>
        </p:nvPicPr>
        <p:blipFill>
          <a:blip r:embed="rId3">
            <a:alphaModFix/>
          </a:blip>
          <a:stretch>
            <a:fillRect/>
          </a:stretch>
        </p:blipFill>
        <p:spPr>
          <a:xfrm>
            <a:off x="3593495" y="889243"/>
            <a:ext cx="1228824" cy="1638426"/>
          </a:xfrm>
          <a:prstGeom prst="rect">
            <a:avLst/>
          </a:prstGeom>
          <a:noFill/>
          <a:ln>
            <a:noFill/>
          </a:ln>
        </p:spPr>
      </p:pic>
      <p:sp>
        <p:nvSpPr>
          <p:cNvPr id="18" name="Shape 63">
            <a:extLst>
              <a:ext uri="{FF2B5EF4-FFF2-40B4-BE49-F238E27FC236}">
                <a16:creationId xmlns:a16="http://schemas.microsoft.com/office/drawing/2014/main" id="{BE0B088A-AF4C-49D8-AEDB-9E690DBC1B77}"/>
              </a:ext>
            </a:extLst>
          </p:cNvPr>
          <p:cNvSpPr txBox="1"/>
          <p:nvPr/>
        </p:nvSpPr>
        <p:spPr>
          <a:xfrm>
            <a:off x="767733" y="2391660"/>
            <a:ext cx="1441646" cy="354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t>Dylan Zito</a:t>
            </a:r>
            <a:endParaRPr dirty="0"/>
          </a:p>
        </p:txBody>
      </p:sp>
      <p:pic>
        <p:nvPicPr>
          <p:cNvPr id="19" name="Shape 64">
            <a:extLst>
              <a:ext uri="{FF2B5EF4-FFF2-40B4-BE49-F238E27FC236}">
                <a16:creationId xmlns:a16="http://schemas.microsoft.com/office/drawing/2014/main" id="{6F772FFE-FE9C-4C77-ACA3-2C88CB929742}"/>
              </a:ext>
            </a:extLst>
          </p:cNvPr>
          <p:cNvPicPr preferRelativeResize="0"/>
          <p:nvPr/>
        </p:nvPicPr>
        <p:blipFill rotWithShape="1">
          <a:blip r:embed="rId4">
            <a:alphaModFix/>
          </a:blip>
          <a:srcRect t="13931" b="13955"/>
          <a:stretch/>
        </p:blipFill>
        <p:spPr>
          <a:xfrm>
            <a:off x="2141584" y="2956910"/>
            <a:ext cx="1441646" cy="1258071"/>
          </a:xfrm>
          <a:prstGeom prst="rect">
            <a:avLst/>
          </a:prstGeom>
          <a:noFill/>
          <a:ln>
            <a:noFill/>
          </a:ln>
        </p:spPr>
      </p:pic>
      <p:pic>
        <p:nvPicPr>
          <p:cNvPr id="20" name="Shape 65">
            <a:extLst>
              <a:ext uri="{FF2B5EF4-FFF2-40B4-BE49-F238E27FC236}">
                <a16:creationId xmlns:a16="http://schemas.microsoft.com/office/drawing/2014/main" id="{74475EB3-6EE9-427D-9B02-FD9332C185EA}"/>
              </a:ext>
            </a:extLst>
          </p:cNvPr>
          <p:cNvPicPr preferRelativeResize="0"/>
          <p:nvPr/>
        </p:nvPicPr>
        <p:blipFill rotWithShape="1">
          <a:blip r:embed="rId5">
            <a:alphaModFix/>
          </a:blip>
          <a:srcRect t="3726" r="5103" b="11019"/>
          <a:stretch/>
        </p:blipFill>
        <p:spPr>
          <a:xfrm>
            <a:off x="5245669" y="2723166"/>
            <a:ext cx="1228824" cy="1487327"/>
          </a:xfrm>
          <a:prstGeom prst="rect">
            <a:avLst/>
          </a:prstGeom>
          <a:noFill/>
          <a:ln>
            <a:noFill/>
          </a:ln>
        </p:spPr>
      </p:pic>
      <p:sp>
        <p:nvSpPr>
          <p:cNvPr id="21" name="Shape 66">
            <a:extLst>
              <a:ext uri="{FF2B5EF4-FFF2-40B4-BE49-F238E27FC236}">
                <a16:creationId xmlns:a16="http://schemas.microsoft.com/office/drawing/2014/main" id="{C3E621EE-638F-4953-AF55-560AD0E4BF4B}"/>
              </a:ext>
            </a:extLst>
          </p:cNvPr>
          <p:cNvSpPr txBox="1"/>
          <p:nvPr/>
        </p:nvSpPr>
        <p:spPr>
          <a:xfrm>
            <a:off x="2009874" y="4106629"/>
            <a:ext cx="1584236" cy="5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t>Justin Roberts </a:t>
            </a:r>
            <a:endParaRPr dirty="0"/>
          </a:p>
        </p:txBody>
      </p:sp>
      <p:sp>
        <p:nvSpPr>
          <p:cNvPr id="22" name="Shape 67">
            <a:extLst>
              <a:ext uri="{FF2B5EF4-FFF2-40B4-BE49-F238E27FC236}">
                <a16:creationId xmlns:a16="http://schemas.microsoft.com/office/drawing/2014/main" id="{E7E34DC8-7173-4A58-984B-FB35F030D859}"/>
              </a:ext>
            </a:extLst>
          </p:cNvPr>
          <p:cNvSpPr txBox="1"/>
          <p:nvPr/>
        </p:nvSpPr>
        <p:spPr>
          <a:xfrm>
            <a:off x="6550876" y="2475969"/>
            <a:ext cx="1418863" cy="33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t>Aziz Alfadhel</a:t>
            </a:r>
            <a:endParaRPr dirty="0"/>
          </a:p>
        </p:txBody>
      </p:sp>
      <p:sp>
        <p:nvSpPr>
          <p:cNvPr id="23" name="Shape 68">
            <a:extLst>
              <a:ext uri="{FF2B5EF4-FFF2-40B4-BE49-F238E27FC236}">
                <a16:creationId xmlns:a16="http://schemas.microsoft.com/office/drawing/2014/main" id="{0C3AB844-D501-44E1-989A-78025C9A0DF4}"/>
              </a:ext>
            </a:extLst>
          </p:cNvPr>
          <p:cNvSpPr txBox="1"/>
          <p:nvPr/>
        </p:nvSpPr>
        <p:spPr>
          <a:xfrm>
            <a:off x="3402433" y="2443598"/>
            <a:ext cx="1843236" cy="51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t>Grace Hendricks</a:t>
            </a:r>
            <a:endParaRPr dirty="0"/>
          </a:p>
        </p:txBody>
      </p:sp>
      <p:pic>
        <p:nvPicPr>
          <p:cNvPr id="24" name="Shape 69">
            <a:extLst>
              <a:ext uri="{FF2B5EF4-FFF2-40B4-BE49-F238E27FC236}">
                <a16:creationId xmlns:a16="http://schemas.microsoft.com/office/drawing/2014/main" id="{0C36C788-F6EE-46E3-BC54-B5F0A795AA21}"/>
              </a:ext>
            </a:extLst>
          </p:cNvPr>
          <p:cNvPicPr preferRelativeResize="0"/>
          <p:nvPr/>
        </p:nvPicPr>
        <p:blipFill rotWithShape="1">
          <a:blip r:embed="rId6">
            <a:alphaModFix/>
          </a:blip>
          <a:srcRect t="3726" r="3198"/>
          <a:stretch/>
        </p:blipFill>
        <p:spPr>
          <a:xfrm>
            <a:off x="6665555" y="889243"/>
            <a:ext cx="1189507" cy="1679567"/>
          </a:xfrm>
          <a:prstGeom prst="rect">
            <a:avLst/>
          </a:prstGeom>
          <a:noFill/>
          <a:ln>
            <a:noFill/>
          </a:ln>
        </p:spPr>
      </p:pic>
      <p:sp>
        <p:nvSpPr>
          <p:cNvPr id="25" name="Shape 70">
            <a:extLst>
              <a:ext uri="{FF2B5EF4-FFF2-40B4-BE49-F238E27FC236}">
                <a16:creationId xmlns:a16="http://schemas.microsoft.com/office/drawing/2014/main" id="{65F1BE7D-5286-4884-A81A-E2299DE9DE75}"/>
              </a:ext>
            </a:extLst>
          </p:cNvPr>
          <p:cNvSpPr txBox="1"/>
          <p:nvPr/>
        </p:nvSpPr>
        <p:spPr>
          <a:xfrm>
            <a:off x="5245669" y="4155536"/>
            <a:ext cx="1843236" cy="51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t>Jinhee Kim</a:t>
            </a:r>
            <a:endParaRPr dirty="0"/>
          </a:p>
        </p:txBody>
      </p:sp>
    </p:spTree>
    <p:extLst>
      <p:ext uri="{BB962C8B-B14F-4D97-AF65-F5344CB8AC3E}">
        <p14:creationId xmlns:p14="http://schemas.microsoft.com/office/powerpoint/2010/main" val="2885218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949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                                   Facebook Game</a:t>
            </a:r>
            <a:endParaRPr dirty="0"/>
          </a:p>
        </p:txBody>
      </p:sp>
      <p:pic>
        <p:nvPicPr>
          <p:cNvPr id="209" name="Shape 209"/>
          <p:cNvPicPr preferRelativeResize="0"/>
          <p:nvPr/>
        </p:nvPicPr>
        <p:blipFill>
          <a:blip r:embed="rId3">
            <a:alphaModFix/>
          </a:blip>
          <a:stretch>
            <a:fillRect/>
          </a:stretch>
        </p:blipFill>
        <p:spPr>
          <a:xfrm>
            <a:off x="206600" y="94900"/>
            <a:ext cx="3209305" cy="4800950"/>
          </a:xfrm>
          <a:prstGeom prst="rect">
            <a:avLst/>
          </a:prstGeom>
          <a:noFill/>
          <a:ln>
            <a:noFill/>
          </a:ln>
        </p:spPr>
      </p:pic>
      <p:sp>
        <p:nvSpPr>
          <p:cNvPr id="210" name="Shape 210"/>
          <p:cNvSpPr txBox="1"/>
          <p:nvPr/>
        </p:nvSpPr>
        <p:spPr>
          <a:xfrm>
            <a:off x="3609982" y="656967"/>
            <a:ext cx="5102000" cy="356415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dirty="0">
                <a:solidFill>
                  <a:srgbClr val="434343"/>
                </a:solidFill>
                <a:latin typeface="Verdana" panose="020B0604030504040204" pitchFamily="34" charset="0"/>
                <a:ea typeface="Verdana" panose="020B0604030504040204" pitchFamily="34" charset="0"/>
                <a:cs typeface="Verdana" panose="020B0604030504040204" pitchFamily="34" charset="0"/>
              </a:rPr>
              <a:t>Facebook Game advertising for RAGU Homestyle Garden Six will appear on RAGU’s Facebook page and newsfeed of our target audiences promoting them to download the game.</a:t>
            </a:r>
            <a:endParaRPr sz="12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None/>
            </a:pPr>
            <a:endParaRPr sz="12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None/>
            </a:pPr>
            <a:r>
              <a:rPr lang="en" sz="1200" dirty="0">
                <a:solidFill>
                  <a:srgbClr val="434343"/>
                </a:solidFill>
                <a:latin typeface="Verdana" panose="020B0604030504040204" pitchFamily="34" charset="0"/>
                <a:ea typeface="Verdana" panose="020B0604030504040204" pitchFamily="34" charset="0"/>
                <a:cs typeface="Verdana" panose="020B0604030504040204" pitchFamily="34" charset="0"/>
              </a:rPr>
              <a:t>For the game, every players will get different missions to complete such as different number of veggies and different types of veggies and the veggies in the game will be the ones used in Garden Six sauce. Once they complete the mission by picking up the veggies the game will take them to RAGU website automatically. </a:t>
            </a:r>
            <a:endParaRPr sz="12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None/>
            </a:pPr>
            <a:endParaRPr sz="12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None/>
            </a:pPr>
            <a:r>
              <a:rPr lang="en" sz="1200" dirty="0">
                <a:solidFill>
                  <a:srgbClr val="434343"/>
                </a:solidFill>
                <a:latin typeface="Verdana" panose="020B0604030504040204" pitchFamily="34" charset="0"/>
                <a:ea typeface="Verdana" panose="020B0604030504040204" pitchFamily="34" charset="0"/>
                <a:cs typeface="Verdana" panose="020B0604030504040204" pitchFamily="34" charset="0"/>
              </a:rPr>
              <a:t>We want to emphasize that the RAGU Garden Six is healthy fresh, and picked for you. So we used animated veggies for the healthy and ‘freshness’ and connected ‘picked for you’ concept through the mission where people have to pick their veggies.</a:t>
            </a:r>
            <a:endParaRPr sz="12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None/>
            </a:pPr>
            <a:endParaRPr sz="12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0" lvl="0" indent="0">
              <a:spcBef>
                <a:spcPts val="0"/>
              </a:spcBef>
              <a:spcAft>
                <a:spcPts val="0"/>
              </a:spcAft>
              <a:buNone/>
            </a:pPr>
            <a:r>
              <a:rPr lang="en" sz="1200" dirty="0">
                <a:solidFill>
                  <a:srgbClr val="434343"/>
                </a:solidFill>
                <a:latin typeface="Verdana" panose="020B0604030504040204" pitchFamily="34" charset="0"/>
                <a:ea typeface="Verdana" panose="020B0604030504040204" pitchFamily="34" charset="0"/>
                <a:cs typeface="Verdana" panose="020B0604030504040204" pitchFamily="34" charset="0"/>
              </a:rPr>
              <a:t>This will raise awareness of RAGU Garden Six among our target audiences and will be spread easily and quickly though shar</a:t>
            </a:r>
            <a:r>
              <a:rPr lang="en-US" sz="1200" dirty="0">
                <a:solidFill>
                  <a:srgbClr val="434343"/>
                </a:solidFill>
                <a:latin typeface="Verdana" panose="020B0604030504040204" pitchFamily="34" charset="0"/>
                <a:ea typeface="Verdana" panose="020B0604030504040204" pitchFamily="34" charset="0"/>
                <a:cs typeface="Verdana" panose="020B0604030504040204" pitchFamily="34" charset="0"/>
              </a:rPr>
              <a:t>e</a:t>
            </a:r>
            <a:r>
              <a:rPr lang="en" sz="1200" dirty="0">
                <a:solidFill>
                  <a:srgbClr val="434343"/>
                </a:solidFill>
                <a:latin typeface="Verdana" panose="020B0604030504040204" pitchFamily="34" charset="0"/>
                <a:ea typeface="Verdana" panose="020B0604030504040204" pitchFamily="34" charset="0"/>
                <a:cs typeface="Verdana" panose="020B0604030504040204" pitchFamily="34" charset="0"/>
              </a:rPr>
              <a:t> function in Facebook. </a:t>
            </a:r>
            <a:endParaRPr sz="12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19949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Banner Ads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1" name="Shape 221"/>
          <p:cNvSpPr txBox="1">
            <a:spLocks noGrp="1"/>
          </p:cNvSpPr>
          <p:nvPr>
            <p:ph type="body" idx="1"/>
          </p:nvPr>
        </p:nvSpPr>
        <p:spPr>
          <a:xfrm>
            <a:off x="4898435" y="838350"/>
            <a:ext cx="3499200" cy="3228869"/>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200" cap="none" dirty="0">
                <a:latin typeface="Verdana" panose="020B0604030504040204" pitchFamily="34" charset="0"/>
                <a:ea typeface="Verdana" panose="020B0604030504040204" pitchFamily="34" charset="0"/>
                <a:cs typeface="Verdana" panose="020B0604030504040204" pitchFamily="34" charset="0"/>
              </a:rPr>
              <a:t>The ads will resonate with “family pleasers” who want to see their children happy and healthy. This ad takes place in a garden. The Ragu Garden Six sauce is growing along with the vegetables, implying that the sauce is also nutritious and fresh. The copy reads “Picked For You” referencing the freshness of the vegetables in the product. </a:t>
            </a:r>
            <a:endParaRPr sz="1200"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1600"/>
              </a:spcBef>
              <a:spcAft>
                <a:spcPts val="0"/>
              </a:spcAft>
              <a:buClr>
                <a:schemeClr val="dk1"/>
              </a:buClr>
              <a:buSzPts val="1100"/>
              <a:buFont typeface="Arial"/>
              <a:buNone/>
            </a:pPr>
            <a:r>
              <a:rPr lang="en" sz="1200" cap="none" dirty="0">
                <a:latin typeface="Verdana" panose="020B0604030504040204" pitchFamily="34" charset="0"/>
                <a:ea typeface="Verdana" panose="020B0604030504040204" pitchFamily="34" charset="0"/>
                <a:cs typeface="Verdana" panose="020B0604030504040204" pitchFamily="34" charset="0"/>
              </a:rPr>
              <a:t>These banner ads follow the best practices with the eye-catching pictures, compelling copy, and a call-to-action button that people can click to find out more about the product. </a:t>
            </a:r>
            <a:endParaRPr sz="1200"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1600"/>
              </a:spcBef>
              <a:spcAft>
                <a:spcPts val="1600"/>
              </a:spcAft>
              <a:buNone/>
            </a:pPr>
            <a:endParaRPr dirty="0"/>
          </a:p>
        </p:txBody>
      </p:sp>
      <p:pic>
        <p:nvPicPr>
          <p:cNvPr id="222" name="Shape 222"/>
          <p:cNvPicPr preferRelativeResize="0"/>
          <p:nvPr/>
        </p:nvPicPr>
        <p:blipFill>
          <a:blip r:embed="rId3">
            <a:alphaModFix/>
          </a:blip>
          <a:stretch>
            <a:fillRect/>
          </a:stretch>
        </p:blipFill>
        <p:spPr>
          <a:xfrm>
            <a:off x="746365" y="838350"/>
            <a:ext cx="4019550" cy="3381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8" name="Shape 22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29" name="Shape 229"/>
          <p:cNvPicPr preferRelativeResize="0"/>
          <p:nvPr/>
        </p:nvPicPr>
        <p:blipFill>
          <a:blip r:embed="rId3">
            <a:alphaModFix/>
          </a:blip>
          <a:stretch>
            <a:fillRect/>
          </a:stretch>
        </p:blipFill>
        <p:spPr>
          <a:xfrm>
            <a:off x="1019163" y="2379662"/>
            <a:ext cx="7029450" cy="1885950"/>
          </a:xfrm>
          <a:prstGeom prst="rect">
            <a:avLst/>
          </a:prstGeom>
          <a:noFill/>
          <a:ln>
            <a:noFill/>
          </a:ln>
        </p:spPr>
      </p:pic>
      <p:pic>
        <p:nvPicPr>
          <p:cNvPr id="230" name="Shape 230"/>
          <p:cNvPicPr preferRelativeResize="0"/>
          <p:nvPr/>
        </p:nvPicPr>
        <p:blipFill>
          <a:blip r:embed="rId4">
            <a:alphaModFix/>
          </a:blip>
          <a:stretch>
            <a:fillRect/>
          </a:stretch>
        </p:blipFill>
        <p:spPr>
          <a:xfrm>
            <a:off x="1038213" y="228550"/>
            <a:ext cx="6991350" cy="1847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6" name="Shape 23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37" name="Shape 237"/>
          <p:cNvPicPr preferRelativeResize="0"/>
          <p:nvPr/>
        </p:nvPicPr>
        <p:blipFill rotWithShape="1">
          <a:blip r:embed="rId3">
            <a:alphaModFix/>
          </a:blip>
          <a:srcRect t="54008"/>
          <a:stretch/>
        </p:blipFill>
        <p:spPr>
          <a:xfrm>
            <a:off x="1047750" y="272275"/>
            <a:ext cx="7048500" cy="1866200"/>
          </a:xfrm>
          <a:prstGeom prst="rect">
            <a:avLst/>
          </a:prstGeom>
          <a:noFill/>
          <a:ln>
            <a:noFill/>
          </a:ln>
        </p:spPr>
      </p:pic>
      <p:pic>
        <p:nvPicPr>
          <p:cNvPr id="238" name="Shape 238"/>
          <p:cNvPicPr preferRelativeResize="0"/>
          <p:nvPr/>
        </p:nvPicPr>
        <p:blipFill rotWithShape="1">
          <a:blip r:embed="rId3">
            <a:alphaModFix/>
          </a:blip>
          <a:srcRect b="52419"/>
          <a:stretch/>
        </p:blipFill>
        <p:spPr>
          <a:xfrm>
            <a:off x="1047750" y="2311225"/>
            <a:ext cx="7048500" cy="1930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Spotify</a:t>
            </a:r>
            <a:endParaRPr dirty="0"/>
          </a:p>
        </p:txBody>
      </p:sp>
      <p:sp>
        <p:nvSpPr>
          <p:cNvPr id="244" name="Shape 244"/>
          <p:cNvSpPr txBox="1">
            <a:spLocks noGrp="1"/>
          </p:cNvSpPr>
          <p:nvPr>
            <p:ph type="body" idx="1"/>
          </p:nvPr>
        </p:nvSpPr>
        <p:spPr>
          <a:xfrm>
            <a:off x="311700" y="1152475"/>
            <a:ext cx="5903104" cy="3416400"/>
          </a:xfrm>
          <a:prstGeom prst="rect">
            <a:avLst/>
          </a:prstGeom>
        </p:spPr>
        <p:txBody>
          <a:bodyPr spcFirstLastPara="1" wrap="square" lIns="91425" tIns="91425" rIns="91425" bIns="91425" anchor="t" anchorCtr="0">
            <a:noAutofit/>
          </a:bodyPr>
          <a:lstStyle/>
          <a:p>
            <a:pPr marL="457200" lvl="1" indent="0">
              <a:buNone/>
            </a:pPr>
            <a:r>
              <a:rPr lang="en-US" sz="1200" cap="none" dirty="0">
                <a:latin typeface="Verdana" panose="020B0604030504040204" pitchFamily="34" charset="0"/>
                <a:ea typeface="Verdana" panose="020B0604030504040204" pitchFamily="34" charset="0"/>
                <a:cs typeface="Verdana" panose="020B0604030504040204" pitchFamily="34" charset="0"/>
              </a:rPr>
              <a:t>30 second Spotify ad to introduce the new sauce</a:t>
            </a:r>
          </a:p>
          <a:p>
            <a:pPr marL="685800" lvl="1" indent="-228600">
              <a:spcBef>
                <a:spcPts val="0"/>
              </a:spcBef>
              <a:buFont typeface="+mj-lt"/>
              <a:buAutoNum type="arabicPeriod"/>
            </a:pPr>
            <a:r>
              <a:rPr lang="en-US" sz="1200" cap="none" dirty="0">
                <a:latin typeface="Verdana" panose="020B0604030504040204" pitchFamily="34" charset="0"/>
                <a:ea typeface="Verdana" panose="020B0604030504040204" pitchFamily="34" charset="0"/>
                <a:cs typeface="Verdana" panose="020B0604030504040204" pitchFamily="34" charset="0"/>
              </a:rPr>
              <a:t>Chopping of food, the sizzle in the pan, the stirring of the sauce, the slurp of a noodle, “</a:t>
            </a:r>
            <a:r>
              <a:rPr lang="en-US" sz="1200" cap="none" dirty="0" err="1">
                <a:latin typeface="Verdana" panose="020B0604030504040204" pitchFamily="34" charset="0"/>
                <a:ea typeface="Verdana" panose="020B0604030504040204" pitchFamily="34" charset="0"/>
                <a:cs typeface="Verdana" panose="020B0604030504040204" pitchFamily="34" charset="0"/>
              </a:rPr>
              <a:t>mmmmm</a:t>
            </a:r>
            <a:r>
              <a:rPr lang="en-US" sz="1200" cap="none" dirty="0">
                <a:latin typeface="Verdana" panose="020B0604030504040204" pitchFamily="34" charset="0"/>
                <a:ea typeface="Verdana" panose="020B0604030504040204" pitchFamily="34" charset="0"/>
                <a:cs typeface="Verdana" panose="020B0604030504040204" pitchFamily="34" charset="0"/>
              </a:rPr>
              <a:t>”</a:t>
            </a:r>
          </a:p>
          <a:p>
            <a:pPr marL="685800" lvl="1" indent="-228600">
              <a:spcBef>
                <a:spcPts val="0"/>
              </a:spcBef>
              <a:buFont typeface="+mj-lt"/>
              <a:buAutoNum type="arabicPeriod"/>
            </a:pPr>
            <a:r>
              <a:rPr lang="en-US" sz="1200" cap="none" dirty="0">
                <a:latin typeface="Verdana" panose="020B0604030504040204" pitchFamily="34" charset="0"/>
                <a:ea typeface="Verdana" panose="020B0604030504040204" pitchFamily="34" charset="0"/>
                <a:cs typeface="Verdana" panose="020B0604030504040204" pitchFamily="34" charset="0"/>
              </a:rPr>
              <a:t>“Six veggies in one jar. Try the new Ragu Homestyle Six. Packed with six garden veggies</a:t>
            </a:r>
            <a:r>
              <a:rPr lang="en" sz="1200" dirty="0">
                <a:latin typeface="Verdana" panose="020B0604030504040204" pitchFamily="34" charset="0"/>
                <a:ea typeface="Verdana" panose="020B0604030504040204" pitchFamily="34" charset="0"/>
                <a:cs typeface="Verdana" panose="020B0604030504040204" pitchFamily="34" charset="0"/>
              </a:rPr>
              <a:t>.”</a:t>
            </a:r>
          </a:p>
          <a:p>
            <a:pPr marL="685800" lvl="1" indent="-228600">
              <a:spcBef>
                <a:spcPts val="0"/>
              </a:spcBef>
              <a:buFont typeface="+mj-lt"/>
              <a:buAutoNum type="arabicPeriod"/>
            </a:pPr>
            <a:endParaRPr lang="en" sz="1200" cap="none" dirty="0">
              <a:latin typeface="Verdana" panose="020B0604030504040204" pitchFamily="34" charset="0"/>
              <a:ea typeface="Verdana" panose="020B0604030504040204" pitchFamily="34" charset="0"/>
              <a:cs typeface="Verdana" panose="020B0604030504040204" pitchFamily="34" charset="0"/>
            </a:endParaRPr>
          </a:p>
          <a:p>
            <a:pPr marL="628650" lvl="1" indent="-171450">
              <a:spcBef>
                <a:spcPts val="0"/>
              </a:spcBef>
            </a:pPr>
            <a:r>
              <a:rPr lang="en" sz="1200" cap="none" dirty="0">
                <a:latin typeface="Verdana" panose="020B0604030504040204" pitchFamily="34" charset="0"/>
                <a:ea typeface="Verdana" panose="020B0604030504040204" pitchFamily="34" charset="0"/>
                <a:cs typeface="Verdana" panose="020B0604030504040204" pitchFamily="34" charset="0"/>
              </a:rPr>
              <a:t>Sp</a:t>
            </a:r>
            <a:r>
              <a:rPr lang="en-US" sz="1200" cap="none" dirty="0" err="1">
                <a:latin typeface="Verdana" panose="020B0604030504040204" pitchFamily="34" charset="0"/>
                <a:ea typeface="Verdana" panose="020B0604030504040204" pitchFamily="34" charset="0"/>
                <a:cs typeface="Verdana" panose="020B0604030504040204" pitchFamily="34" charset="0"/>
              </a:rPr>
              <a:t>onsored</a:t>
            </a:r>
            <a:r>
              <a:rPr lang="en-US" sz="1200" cap="none" dirty="0">
                <a:latin typeface="Verdana" panose="020B0604030504040204" pitchFamily="34" charset="0"/>
                <a:ea typeface="Verdana" panose="020B0604030504040204" pitchFamily="34" charset="0"/>
                <a:cs typeface="Verdana" panose="020B0604030504040204" pitchFamily="34" charset="0"/>
              </a:rPr>
              <a:t> Spotify playlist </a:t>
            </a:r>
            <a:endParaRPr sz="1200" cap="none" dirty="0">
              <a:latin typeface="Verdana" panose="020B0604030504040204" pitchFamily="34" charset="0"/>
              <a:ea typeface="Verdana" panose="020B0604030504040204" pitchFamily="34" charset="0"/>
              <a:cs typeface="Verdana" panose="020B0604030504040204" pitchFamily="34" charset="0"/>
            </a:endParaRPr>
          </a:p>
        </p:txBody>
      </p:sp>
      <p:pic>
        <p:nvPicPr>
          <p:cNvPr id="245" name="Shape 245"/>
          <p:cNvPicPr preferRelativeResize="0"/>
          <p:nvPr/>
        </p:nvPicPr>
        <p:blipFill rotWithShape="1">
          <a:blip r:embed="rId3">
            <a:alphaModFix/>
          </a:blip>
          <a:srcRect l="8265" t="5455"/>
          <a:stretch/>
        </p:blipFill>
        <p:spPr>
          <a:xfrm>
            <a:off x="6214804" y="652188"/>
            <a:ext cx="2617496" cy="3764878"/>
          </a:xfrm>
          <a:prstGeom prst="rect">
            <a:avLst/>
          </a:prstGeom>
          <a:noFill/>
          <a:ln>
            <a:noFill/>
          </a:ln>
        </p:spPr>
      </p:pic>
      <p:pic>
        <p:nvPicPr>
          <p:cNvPr id="246" name="Shape 246"/>
          <p:cNvPicPr preferRelativeResize="0"/>
          <p:nvPr/>
        </p:nvPicPr>
        <p:blipFill rotWithShape="1">
          <a:blip r:embed="rId4">
            <a:alphaModFix/>
          </a:blip>
          <a:srcRect l="7747" t="5114" r="5850" b="4127"/>
          <a:stretch/>
        </p:blipFill>
        <p:spPr>
          <a:xfrm>
            <a:off x="7145079" y="1339702"/>
            <a:ext cx="1488557" cy="156298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Search Ads</a:t>
            </a:r>
            <a:endParaRPr dirty="0"/>
          </a:p>
        </p:txBody>
      </p:sp>
      <p:sp>
        <p:nvSpPr>
          <p:cNvPr id="257" name="Shape 257"/>
          <p:cNvSpPr txBox="1">
            <a:spLocks noGrp="1"/>
          </p:cNvSpPr>
          <p:nvPr>
            <p:ph type="body" idx="1"/>
          </p:nvPr>
        </p:nvSpPr>
        <p:spPr>
          <a:xfrm>
            <a:off x="4565400" y="1254325"/>
            <a:ext cx="42669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cap="none" dirty="0">
                <a:latin typeface="Verdana"/>
                <a:ea typeface="Verdana"/>
                <a:cs typeface="Verdana"/>
                <a:sym typeface="Verdana"/>
              </a:rPr>
              <a:t>“What’s for dinner?” and “Healthy dinners” are both popular searches during dinner time. RAGÚ search ads will show up with recipes and the new Homestyle Six Sauce. The goal is to get Family Pleasers to start thinking of Ragu as an option for dinner before they get to the store.</a:t>
            </a:r>
            <a:endParaRPr cap="none" dirty="0">
              <a:latin typeface="Verdana"/>
              <a:ea typeface="Verdana"/>
              <a:cs typeface="Verdana"/>
              <a:sym typeface="Verdana"/>
            </a:endParaRPr>
          </a:p>
        </p:txBody>
      </p:sp>
      <p:pic>
        <p:nvPicPr>
          <p:cNvPr id="258" name="Shape 258"/>
          <p:cNvPicPr preferRelativeResize="0"/>
          <p:nvPr/>
        </p:nvPicPr>
        <p:blipFill>
          <a:blip r:embed="rId3">
            <a:alphaModFix/>
          </a:blip>
          <a:stretch>
            <a:fillRect/>
          </a:stretch>
        </p:blipFill>
        <p:spPr>
          <a:xfrm>
            <a:off x="610150" y="1141413"/>
            <a:ext cx="3771900" cy="3438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69EE-C3BC-49CB-BAF6-96BFADC55C41}"/>
              </a:ext>
            </a:extLst>
          </p:cNvPr>
          <p:cNvSpPr>
            <a:spLocks noGrp="1"/>
          </p:cNvSpPr>
          <p:nvPr>
            <p:ph type="title"/>
          </p:nvPr>
        </p:nvSpPr>
        <p:spPr/>
        <p:txBody>
          <a:bodyPr>
            <a:normAutofit fontScale="90000"/>
          </a:bodyPr>
          <a:lstStyle/>
          <a:p>
            <a:r>
              <a:rPr lang="en-US" dirty="0"/>
              <a:t>Augmented Reality Game</a:t>
            </a:r>
          </a:p>
        </p:txBody>
      </p:sp>
      <p:sp>
        <p:nvSpPr>
          <p:cNvPr id="3" name="Text Placeholder 2">
            <a:extLst>
              <a:ext uri="{FF2B5EF4-FFF2-40B4-BE49-F238E27FC236}">
                <a16:creationId xmlns:a16="http://schemas.microsoft.com/office/drawing/2014/main" id="{0604C42F-5F9A-4F40-BBF4-F52C5B476178}"/>
              </a:ext>
            </a:extLst>
          </p:cNvPr>
          <p:cNvSpPr>
            <a:spLocks noGrp="1"/>
          </p:cNvSpPr>
          <p:nvPr>
            <p:ph type="body" idx="1"/>
          </p:nvPr>
        </p:nvSpPr>
        <p:spPr>
          <a:xfrm>
            <a:off x="4954772" y="1152475"/>
            <a:ext cx="3785191" cy="3058018"/>
          </a:xfrm>
        </p:spPr>
        <p:txBody>
          <a:bodyPr>
            <a:normAutofit fontScale="70000" lnSpcReduction="20000"/>
          </a:bodyPr>
          <a:lstStyle/>
          <a:p>
            <a:r>
              <a:rPr lang="en-US" cap="none" dirty="0">
                <a:latin typeface="Verdana" panose="020B0604030504040204" pitchFamily="34" charset="0"/>
                <a:ea typeface="Verdana" panose="020B0604030504040204" pitchFamily="34" charset="0"/>
                <a:cs typeface="Verdana" panose="020B0604030504040204" pitchFamily="34" charset="0"/>
              </a:rPr>
              <a:t>App available for download online or from scanning the sauce label</a:t>
            </a:r>
          </a:p>
          <a:p>
            <a:endParaRPr lang="en-US" cap="none" dirty="0">
              <a:latin typeface="Verdana" panose="020B0604030504040204" pitchFamily="34" charset="0"/>
              <a:ea typeface="Verdana" panose="020B0604030504040204" pitchFamily="34" charset="0"/>
              <a:cs typeface="Verdana" panose="020B0604030504040204" pitchFamily="34" charset="0"/>
            </a:endParaRPr>
          </a:p>
          <a:p>
            <a:r>
              <a:rPr lang="en-US" cap="none" dirty="0">
                <a:latin typeface="Verdana" panose="020B0604030504040204" pitchFamily="34" charset="0"/>
                <a:ea typeface="Verdana" panose="020B0604030504040204" pitchFamily="34" charset="0"/>
                <a:cs typeface="Verdana" panose="020B0604030504040204" pitchFamily="34" charset="0"/>
              </a:rPr>
              <a:t>Children can play the game in the kitchen while their mothers make dinner</a:t>
            </a:r>
          </a:p>
          <a:p>
            <a:pPr lvl="1"/>
            <a:r>
              <a:rPr lang="en-US" cap="none" dirty="0">
                <a:latin typeface="Verdana" panose="020B0604030504040204" pitchFamily="34" charset="0"/>
                <a:ea typeface="Verdana" panose="020B0604030504040204" pitchFamily="34" charset="0"/>
                <a:cs typeface="Verdana" panose="020B0604030504040204" pitchFamily="34" charset="0"/>
              </a:rPr>
              <a:t> Great way to get kids involved at dinnertime</a:t>
            </a:r>
          </a:p>
          <a:p>
            <a:pPr lvl="1"/>
            <a:endParaRPr lang="en-US" cap="none" dirty="0">
              <a:latin typeface="Verdana" panose="020B0604030504040204" pitchFamily="34" charset="0"/>
              <a:ea typeface="Verdana" panose="020B0604030504040204" pitchFamily="34" charset="0"/>
              <a:cs typeface="Verdana" panose="020B0604030504040204" pitchFamily="34" charset="0"/>
            </a:endParaRPr>
          </a:p>
          <a:p>
            <a:r>
              <a:rPr lang="en-US" cap="none" dirty="0">
                <a:latin typeface="Verdana" panose="020B0604030504040204" pitchFamily="34" charset="0"/>
                <a:ea typeface="Verdana" panose="020B0604030504040204" pitchFamily="34" charset="0"/>
                <a:cs typeface="Verdana" panose="020B0604030504040204" pitchFamily="34" charset="0"/>
              </a:rPr>
              <a:t>The AR game would feature 6 veggie characters </a:t>
            </a:r>
          </a:p>
          <a:p>
            <a:endParaRPr lang="en-US" cap="none" dirty="0">
              <a:latin typeface="Verdana" panose="020B0604030504040204" pitchFamily="34" charset="0"/>
              <a:ea typeface="Verdana" panose="020B0604030504040204" pitchFamily="34" charset="0"/>
              <a:cs typeface="Verdana" panose="020B0604030504040204" pitchFamily="34" charset="0"/>
            </a:endParaRPr>
          </a:p>
          <a:p>
            <a:r>
              <a:rPr lang="en-US" cap="none" dirty="0">
                <a:latin typeface="Verdana" panose="020B0604030504040204" pitchFamily="34" charset="0"/>
                <a:ea typeface="Verdana" panose="020B0604030504040204" pitchFamily="34" charset="0"/>
                <a:cs typeface="Verdana" panose="020B0604030504040204" pitchFamily="34" charset="0"/>
              </a:rPr>
              <a:t>The characters educate kids about the nutrition and make vegetables more approachable</a:t>
            </a:r>
          </a:p>
        </p:txBody>
      </p:sp>
      <p:pic>
        <p:nvPicPr>
          <p:cNvPr id="4" name="Shape 223">
            <a:extLst>
              <a:ext uri="{FF2B5EF4-FFF2-40B4-BE49-F238E27FC236}">
                <a16:creationId xmlns:a16="http://schemas.microsoft.com/office/drawing/2014/main" id="{94E31B53-25A7-4C60-96CD-48E30D5983AC}"/>
              </a:ext>
            </a:extLst>
          </p:cNvPr>
          <p:cNvPicPr preferRelativeResize="0"/>
          <p:nvPr/>
        </p:nvPicPr>
        <p:blipFill rotWithShape="1">
          <a:blip r:embed="rId2">
            <a:alphaModFix/>
          </a:blip>
          <a:srcRect l="10469" r="9143"/>
          <a:stretch/>
        </p:blipFill>
        <p:spPr>
          <a:xfrm>
            <a:off x="0" y="1305378"/>
            <a:ext cx="4954772" cy="2532744"/>
          </a:xfrm>
          <a:prstGeom prst="rect">
            <a:avLst/>
          </a:prstGeom>
          <a:noFill/>
          <a:ln>
            <a:noFill/>
          </a:ln>
        </p:spPr>
      </p:pic>
    </p:spTree>
    <p:extLst>
      <p:ext uri="{BB962C8B-B14F-4D97-AF65-F5344CB8AC3E}">
        <p14:creationId xmlns:p14="http://schemas.microsoft.com/office/powerpoint/2010/main" val="2478417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p:nvPr/>
        </p:nvSpPr>
        <p:spPr>
          <a:xfrm>
            <a:off x="226640" y="305293"/>
            <a:ext cx="8520600" cy="831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dirty="0">
                <a:solidFill>
                  <a:schemeClr val="accent1"/>
                </a:solidFill>
                <a:latin typeface="+mj-lt"/>
                <a:ea typeface="Economica"/>
                <a:cs typeface="Economica"/>
                <a:sym typeface="Economica"/>
              </a:rPr>
              <a:t>KPIs</a:t>
            </a:r>
            <a:endParaRPr sz="4200" dirty="0">
              <a:solidFill>
                <a:schemeClr val="accent1"/>
              </a:solidFill>
              <a:latin typeface="+mj-lt"/>
              <a:ea typeface="Economica"/>
              <a:cs typeface="Economica"/>
              <a:sym typeface="Economica"/>
            </a:endParaRPr>
          </a:p>
        </p:txBody>
      </p:sp>
      <p:sp>
        <p:nvSpPr>
          <p:cNvPr id="264" name="Shape 264"/>
          <p:cNvSpPr txBox="1"/>
          <p:nvPr/>
        </p:nvSpPr>
        <p:spPr>
          <a:xfrm>
            <a:off x="226640" y="919627"/>
            <a:ext cx="8520600" cy="330424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dirty="0">
                <a:solidFill>
                  <a:srgbClr val="666666"/>
                </a:solidFill>
                <a:latin typeface="Open Sans"/>
                <a:ea typeface="Open Sans"/>
                <a:cs typeface="Open Sans"/>
                <a:sym typeface="Open Sans"/>
              </a:rPr>
              <a:t>Banner Ads:</a:t>
            </a:r>
            <a:endParaRPr sz="1800" b="1" dirty="0">
              <a:solidFill>
                <a:srgbClr val="666666"/>
              </a:solidFill>
              <a:latin typeface="Open Sans"/>
              <a:ea typeface="Open Sans"/>
              <a:cs typeface="Open Sans"/>
              <a:sym typeface="Open Sans"/>
            </a:endParaRPr>
          </a:p>
          <a:p>
            <a:pPr marL="0" lvl="0" indent="0" rtl="0">
              <a:spcBef>
                <a:spcPts val="1600"/>
              </a:spcBef>
              <a:spcAft>
                <a:spcPts val="0"/>
              </a:spcAft>
              <a:buNone/>
            </a:pPr>
            <a:r>
              <a:rPr lang="en" sz="1800" dirty="0">
                <a:solidFill>
                  <a:srgbClr val="666666"/>
                </a:solidFill>
                <a:latin typeface="Open Sans"/>
                <a:ea typeface="Open Sans"/>
                <a:cs typeface="Open Sans"/>
                <a:sym typeface="Open Sans"/>
              </a:rPr>
              <a:t> - CTR</a:t>
            </a:r>
            <a:endParaRPr sz="1800" dirty="0">
              <a:solidFill>
                <a:srgbClr val="666666"/>
              </a:solidFill>
              <a:latin typeface="Open Sans"/>
              <a:ea typeface="Open Sans"/>
              <a:cs typeface="Open Sans"/>
              <a:sym typeface="Open Sans"/>
            </a:endParaRPr>
          </a:p>
          <a:p>
            <a:pPr marL="0" lvl="0" indent="0" rtl="0">
              <a:spcBef>
                <a:spcPts val="1600"/>
              </a:spcBef>
              <a:spcAft>
                <a:spcPts val="0"/>
              </a:spcAft>
              <a:buNone/>
            </a:pPr>
            <a:r>
              <a:rPr lang="en" sz="1800" dirty="0">
                <a:solidFill>
                  <a:srgbClr val="666666"/>
                </a:solidFill>
                <a:latin typeface="Open Sans"/>
                <a:ea typeface="Open Sans"/>
                <a:cs typeface="Open Sans"/>
                <a:sym typeface="Open Sans"/>
              </a:rPr>
              <a:t>- impressions</a:t>
            </a:r>
            <a:endParaRPr lang="en-US" sz="1800" b="1" dirty="0">
              <a:solidFill>
                <a:srgbClr val="666666"/>
              </a:solidFill>
              <a:latin typeface="Open Sans"/>
              <a:ea typeface="Open Sans"/>
              <a:cs typeface="Open Sans"/>
              <a:sym typeface="Open Sans"/>
            </a:endParaRPr>
          </a:p>
          <a:p>
            <a:pPr marL="0" lvl="0" indent="0" rtl="0">
              <a:spcBef>
                <a:spcPts val="1600"/>
              </a:spcBef>
              <a:spcAft>
                <a:spcPts val="0"/>
              </a:spcAft>
              <a:buNone/>
            </a:pPr>
            <a:r>
              <a:rPr lang="en-US" sz="1800" b="1" dirty="0">
                <a:solidFill>
                  <a:srgbClr val="666666"/>
                </a:solidFill>
                <a:latin typeface="Open Sans"/>
                <a:ea typeface="Open Sans"/>
                <a:cs typeface="Open Sans"/>
                <a:sym typeface="Open Sans"/>
              </a:rPr>
              <a:t>Social Media</a:t>
            </a:r>
            <a:r>
              <a:rPr lang="en" sz="1800" b="1" dirty="0">
                <a:solidFill>
                  <a:srgbClr val="666666"/>
                </a:solidFill>
                <a:latin typeface="Open Sans"/>
                <a:ea typeface="Open Sans"/>
                <a:cs typeface="Open Sans"/>
                <a:sym typeface="Open Sans"/>
              </a:rPr>
              <a:t>:</a:t>
            </a:r>
            <a:endParaRPr sz="1800" b="1" dirty="0">
              <a:solidFill>
                <a:srgbClr val="666666"/>
              </a:solidFill>
              <a:latin typeface="Open Sans"/>
              <a:ea typeface="Open Sans"/>
              <a:cs typeface="Open Sans"/>
              <a:sym typeface="Open Sans"/>
            </a:endParaRPr>
          </a:p>
          <a:p>
            <a:pPr marL="0" lvl="0" indent="0" rtl="0">
              <a:spcBef>
                <a:spcPts val="1600"/>
              </a:spcBef>
              <a:spcAft>
                <a:spcPts val="1600"/>
              </a:spcAft>
              <a:buNone/>
            </a:pPr>
            <a:r>
              <a:rPr lang="en" sz="1800" dirty="0">
                <a:solidFill>
                  <a:srgbClr val="666666"/>
                </a:solidFill>
                <a:latin typeface="Open Sans"/>
                <a:ea typeface="Open Sans"/>
                <a:cs typeface="Open Sans"/>
                <a:sym typeface="Open Sans"/>
              </a:rPr>
              <a:t>- Engagement:</a:t>
            </a:r>
            <a:r>
              <a:rPr lang="en-US" dirty="0">
                <a:solidFill>
                  <a:srgbClr val="666666"/>
                </a:solidFill>
                <a:latin typeface="Open Sans"/>
                <a:ea typeface="Open Sans"/>
                <a:cs typeface="Open Sans"/>
                <a:sym typeface="Open Sans"/>
              </a:rPr>
              <a:t> </a:t>
            </a:r>
            <a:r>
              <a:rPr lang="en" sz="1800" dirty="0">
                <a:solidFill>
                  <a:srgbClr val="666666"/>
                </a:solidFill>
                <a:latin typeface="Open Sans"/>
                <a:ea typeface="Open Sans"/>
                <a:cs typeface="Open Sans"/>
                <a:sym typeface="Open Sans"/>
              </a:rPr>
              <a:t>Shares, likes, and impressions</a:t>
            </a:r>
          </a:p>
          <a:p>
            <a:pPr marL="0" lvl="0" indent="0" rtl="0">
              <a:spcBef>
                <a:spcPts val="1600"/>
              </a:spcBef>
              <a:spcAft>
                <a:spcPts val="1600"/>
              </a:spcAft>
              <a:buNone/>
            </a:pPr>
            <a:r>
              <a:rPr lang="en" dirty="0">
                <a:solidFill>
                  <a:srgbClr val="666666"/>
                </a:solidFill>
                <a:latin typeface="Open Sans"/>
                <a:ea typeface="Open Sans"/>
                <a:cs typeface="Open Sans"/>
                <a:sym typeface="Open Sans"/>
              </a:rPr>
              <a:t>- CTR</a:t>
            </a:r>
            <a:endParaRPr sz="1800" dirty="0">
              <a:solidFill>
                <a:srgbClr val="666666"/>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2392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Executive Summary</a:t>
            </a:r>
            <a:endParaRPr dirty="0"/>
          </a:p>
        </p:txBody>
      </p:sp>
      <p:sp>
        <p:nvSpPr>
          <p:cNvPr id="76" name="Shape 76"/>
          <p:cNvSpPr txBox="1">
            <a:spLocks noGrp="1"/>
          </p:cNvSpPr>
          <p:nvPr>
            <p:ph type="body" idx="1"/>
          </p:nvPr>
        </p:nvSpPr>
        <p:spPr>
          <a:xfrm>
            <a:off x="311700" y="950737"/>
            <a:ext cx="8520600" cy="3416400"/>
          </a:xfrm>
          <a:prstGeom prst="rect">
            <a:avLst/>
          </a:prstGeom>
        </p:spPr>
        <p:txBody>
          <a:bodyPr spcFirstLastPara="1" wrap="square" lIns="91425" tIns="91425" rIns="91425" bIns="91425" anchor="t" anchorCtr="0">
            <a:noAutofit/>
          </a:bodyPr>
          <a:lstStyle/>
          <a:p>
            <a:pPr marL="0" lvl="0" indent="0">
              <a:buNone/>
            </a:pPr>
            <a:r>
              <a:rPr lang="en-US" cap="none" dirty="0">
                <a:latin typeface="Verdana"/>
                <a:ea typeface="Verdana"/>
                <a:cs typeface="Verdana"/>
                <a:sym typeface="Verdana"/>
              </a:rPr>
              <a:t>Ragu came to life in Assunta </a:t>
            </a:r>
            <a:r>
              <a:rPr lang="en-US" cap="none" dirty="0" err="1">
                <a:latin typeface="Verdana"/>
                <a:ea typeface="Verdana"/>
                <a:cs typeface="Verdana"/>
                <a:sym typeface="Verdana"/>
              </a:rPr>
              <a:t>Cantisano’s</a:t>
            </a:r>
            <a:r>
              <a:rPr lang="en-US" cap="none" dirty="0">
                <a:latin typeface="Verdana"/>
                <a:ea typeface="Verdana"/>
                <a:cs typeface="Verdana"/>
                <a:sym typeface="Verdana"/>
              </a:rPr>
              <a:t> small New York garden. After coming from Italy, her pasta recipe was such a legacy that she brought it to America. Ever since, RAGÚ has been “simmered in tradition” and a staple in many households.</a:t>
            </a:r>
          </a:p>
          <a:p>
            <a:pPr marL="0" lvl="0" indent="0">
              <a:spcBef>
                <a:spcPts val="1600"/>
              </a:spcBef>
              <a:buNone/>
            </a:pPr>
            <a:r>
              <a:rPr lang="en-US" cap="none" dirty="0">
                <a:latin typeface="Verdana"/>
                <a:ea typeface="Verdana"/>
                <a:cs typeface="Verdana"/>
                <a:sym typeface="Verdana"/>
              </a:rPr>
              <a:t>Now, Ragu is labeled as bland and watery compared to other brands like Prego. Prego has consistently labeled Ragu in a negative light based off of the Old World Style sauce. Now that Ragu has launched the heartier and preferred Homestyle sauce, Ragu  still has the challenge of gaining back the 3 points of Market share loss. </a:t>
            </a:r>
          </a:p>
          <a:p>
            <a:pPr marL="0" lvl="0" indent="0">
              <a:spcBef>
                <a:spcPts val="1600"/>
              </a:spcBef>
              <a:spcAft>
                <a:spcPts val="1600"/>
              </a:spcAft>
              <a:buNone/>
            </a:pPr>
            <a:r>
              <a:rPr lang="en-US" cap="none" dirty="0">
                <a:latin typeface="Verdana"/>
                <a:ea typeface="Verdana"/>
                <a:cs typeface="Verdana"/>
                <a:sym typeface="Verdana"/>
              </a:rPr>
              <a:t>In order to gain back market share from Prego, digital advertising efforts will focus on the introduction Ragu‘s Homestyle Six. The new sauce will have  6 different vegetables and 2 servings of veggies in every ½ serving.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179211"/>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Current Digital Efforts </a:t>
            </a:r>
            <a:endParaRPr dirty="0"/>
          </a:p>
        </p:txBody>
      </p:sp>
      <p:sp>
        <p:nvSpPr>
          <p:cNvPr id="82" name="Shape 82"/>
          <p:cNvSpPr txBox="1">
            <a:spLocks noGrp="1"/>
          </p:cNvSpPr>
          <p:nvPr>
            <p:ph type="body" idx="1"/>
          </p:nvPr>
        </p:nvSpPr>
        <p:spPr>
          <a:xfrm>
            <a:off x="124781" y="854114"/>
            <a:ext cx="4922037" cy="3893100"/>
          </a:xfrm>
          <a:prstGeom prst="rect">
            <a:avLst/>
          </a:prstGeom>
        </p:spPr>
        <p:txBody>
          <a:bodyPr spcFirstLastPara="1" wrap="square" lIns="91425" tIns="91425" rIns="91425" bIns="91425" anchor="t" anchorCtr="0">
            <a:noAutofit/>
          </a:bodyPr>
          <a:lstStyle/>
          <a:p>
            <a:pPr marL="457200" lvl="0" indent="-330200" rtl="0">
              <a:spcBef>
                <a:spcPts val="0"/>
              </a:spcBef>
              <a:spcAft>
                <a:spcPts val="0"/>
              </a:spcAft>
              <a:buSzPts val="1600"/>
              <a:buChar char="●"/>
            </a:pPr>
            <a:r>
              <a:rPr lang="en-US" cap="none" dirty="0">
                <a:latin typeface="Verdana"/>
                <a:ea typeface="Verdana"/>
                <a:cs typeface="Verdana"/>
                <a:sym typeface="Verdana"/>
              </a:rPr>
              <a:t>Ragu’s</a:t>
            </a:r>
            <a:r>
              <a:rPr lang="en" cap="none" dirty="0">
                <a:latin typeface="Verdana"/>
                <a:ea typeface="Verdana"/>
                <a:cs typeface="Verdana"/>
                <a:sym typeface="Verdana"/>
              </a:rPr>
              <a:t> social media presence:</a:t>
            </a:r>
          </a:p>
          <a:p>
            <a:pPr lvl="1" indent="-330200">
              <a:spcBef>
                <a:spcPts val="0"/>
              </a:spcBef>
              <a:buSzPts val="1600"/>
              <a:buChar char="●"/>
            </a:pPr>
            <a:r>
              <a:rPr lang="en" cap="none" dirty="0">
                <a:latin typeface="Verdana"/>
                <a:ea typeface="Verdana"/>
                <a:cs typeface="Verdana"/>
                <a:sym typeface="Verdana"/>
              </a:rPr>
              <a:t>Facebook (1,166,049 followers), Instagram (10.7k followers), Pinterest (11,888 followers) and Twitter (37.7 followers)  </a:t>
            </a:r>
            <a:endParaRPr cap="none" dirty="0">
              <a:latin typeface="Verdana"/>
              <a:ea typeface="Verdana"/>
              <a:cs typeface="Verdana"/>
              <a:sym typeface="Verdana"/>
            </a:endParaRPr>
          </a:p>
          <a:p>
            <a:pPr lvl="0" indent="-330200">
              <a:buSzPts val="1600"/>
            </a:pPr>
            <a:r>
              <a:rPr lang="en-US" cap="none" dirty="0">
                <a:latin typeface="Verdana"/>
                <a:ea typeface="Verdana"/>
                <a:cs typeface="Verdana"/>
                <a:sym typeface="Verdana"/>
              </a:rPr>
              <a:t>Ragu</a:t>
            </a:r>
            <a:r>
              <a:rPr lang="en" cap="none" dirty="0">
                <a:latin typeface="Verdana"/>
                <a:ea typeface="Verdana"/>
                <a:cs typeface="Verdana"/>
                <a:sym typeface="Verdana"/>
              </a:rPr>
              <a:t> has been successful on Pinterest, Facebook and Instagram to varying degrees, and does a good job of promoting itself on these platforms consistently </a:t>
            </a:r>
            <a:endParaRPr cap="none" dirty="0">
              <a:latin typeface="Verdana"/>
              <a:ea typeface="Verdana"/>
              <a:cs typeface="Verdana"/>
              <a:sym typeface="Verdana"/>
            </a:endParaRPr>
          </a:p>
          <a:p>
            <a:pPr marL="457200" lvl="0" indent="-330200" rtl="0">
              <a:spcBef>
                <a:spcPts val="0"/>
              </a:spcBef>
              <a:spcAft>
                <a:spcPts val="0"/>
              </a:spcAft>
              <a:buSzPts val="1600"/>
              <a:buFont typeface="Verdana"/>
              <a:buChar char="●"/>
            </a:pPr>
            <a:r>
              <a:rPr lang="en" cap="none" dirty="0">
                <a:latin typeface="Verdana"/>
                <a:ea typeface="Verdana"/>
                <a:cs typeface="Verdana"/>
                <a:sym typeface="Verdana"/>
              </a:rPr>
              <a:t>These platforms include recipes, </a:t>
            </a:r>
            <a:r>
              <a:rPr lang="en-US" cap="none" dirty="0">
                <a:latin typeface="Verdana"/>
                <a:ea typeface="Verdana"/>
                <a:cs typeface="Verdana"/>
                <a:sym typeface="Verdana"/>
              </a:rPr>
              <a:t>seasonal ads</a:t>
            </a:r>
            <a:r>
              <a:rPr lang="en" cap="none" dirty="0">
                <a:latin typeface="Verdana"/>
                <a:ea typeface="Verdana"/>
                <a:cs typeface="Verdana"/>
                <a:sym typeface="Verdana"/>
              </a:rPr>
              <a:t>, and use images that embellish the products’ versatility and features with colorful, high resolution imagery</a:t>
            </a:r>
            <a:endParaRPr cap="none" dirty="0">
              <a:latin typeface="Verdana"/>
              <a:ea typeface="Verdana"/>
              <a:cs typeface="Verdana"/>
              <a:sym typeface="Verdana"/>
            </a:endParaRPr>
          </a:p>
        </p:txBody>
      </p:sp>
      <p:pic>
        <p:nvPicPr>
          <p:cNvPr id="4" name="Shape 131">
            <a:extLst>
              <a:ext uri="{FF2B5EF4-FFF2-40B4-BE49-F238E27FC236}">
                <a16:creationId xmlns:a16="http://schemas.microsoft.com/office/drawing/2014/main" id="{E81343A1-8ED5-4273-909A-D81602C00CCE}"/>
              </a:ext>
            </a:extLst>
          </p:cNvPr>
          <p:cNvPicPr preferRelativeResize="0"/>
          <p:nvPr/>
        </p:nvPicPr>
        <p:blipFill>
          <a:blip r:embed="rId3">
            <a:alphaModFix/>
          </a:blip>
          <a:stretch>
            <a:fillRect/>
          </a:stretch>
        </p:blipFill>
        <p:spPr>
          <a:xfrm>
            <a:off x="4961758" y="1386661"/>
            <a:ext cx="3664045" cy="23701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Social Presence </a:t>
            </a:r>
            <a:endParaRPr/>
          </a:p>
        </p:txBody>
      </p:sp>
      <p:sp>
        <p:nvSpPr>
          <p:cNvPr id="88" name="Shape 8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89" name="Shape 89"/>
          <p:cNvPicPr preferRelativeResize="0"/>
          <p:nvPr/>
        </p:nvPicPr>
        <p:blipFill>
          <a:blip r:embed="rId3">
            <a:alphaModFix/>
          </a:blip>
          <a:stretch>
            <a:fillRect/>
          </a:stretch>
        </p:blipFill>
        <p:spPr>
          <a:xfrm>
            <a:off x="5541796" y="1152474"/>
            <a:ext cx="2652555" cy="3416401"/>
          </a:xfrm>
          <a:prstGeom prst="rect">
            <a:avLst/>
          </a:prstGeom>
          <a:noFill/>
          <a:ln>
            <a:noFill/>
          </a:ln>
        </p:spPr>
      </p:pic>
      <p:pic>
        <p:nvPicPr>
          <p:cNvPr id="90" name="Shape 90"/>
          <p:cNvPicPr preferRelativeResize="0"/>
          <p:nvPr/>
        </p:nvPicPr>
        <p:blipFill>
          <a:blip r:embed="rId4">
            <a:alphaModFix/>
          </a:blip>
          <a:stretch>
            <a:fillRect/>
          </a:stretch>
        </p:blipFill>
        <p:spPr>
          <a:xfrm>
            <a:off x="311695" y="1179138"/>
            <a:ext cx="4903732" cy="1174382"/>
          </a:xfrm>
          <a:prstGeom prst="rect">
            <a:avLst/>
          </a:prstGeom>
          <a:noFill/>
          <a:ln>
            <a:noFill/>
          </a:ln>
        </p:spPr>
      </p:pic>
      <p:pic>
        <p:nvPicPr>
          <p:cNvPr id="91" name="Shape 91"/>
          <p:cNvPicPr preferRelativeResize="0"/>
          <p:nvPr/>
        </p:nvPicPr>
        <p:blipFill>
          <a:blip r:embed="rId5">
            <a:alphaModFix/>
          </a:blip>
          <a:stretch>
            <a:fillRect/>
          </a:stretch>
        </p:blipFill>
        <p:spPr>
          <a:xfrm>
            <a:off x="311695" y="2789981"/>
            <a:ext cx="4004825" cy="15895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Key Consumer Target  </a:t>
            </a:r>
            <a:endParaRPr dirty="0"/>
          </a:p>
        </p:txBody>
      </p:sp>
      <p:sp>
        <p:nvSpPr>
          <p:cNvPr id="98" name="Shape 98"/>
          <p:cNvSpPr txBox="1">
            <a:spLocks noGrp="1"/>
          </p:cNvSpPr>
          <p:nvPr>
            <p:ph type="body" idx="1"/>
          </p:nvPr>
        </p:nvSpPr>
        <p:spPr>
          <a:prstGeom prst="rect">
            <a:avLst/>
          </a:prstGeom>
        </p:spPr>
        <p:txBody>
          <a:bodyPr spcFirstLastPara="1" wrap="square" lIns="91425" tIns="91425" rIns="91425" bIns="91425" anchor="t" anchorCtr="0">
            <a:noAutofit/>
          </a:bodyPr>
          <a:lstStyle/>
          <a:p>
            <a:pPr lvl="0" indent="-330200">
              <a:buSzPts val="1600"/>
              <a:buFont typeface="Verdana"/>
              <a:buChar char="●"/>
            </a:pPr>
            <a:r>
              <a:rPr lang="en-US" sz="1600" cap="none" dirty="0">
                <a:latin typeface="Verdana"/>
                <a:ea typeface="Verdana"/>
                <a:cs typeface="Verdana"/>
                <a:sym typeface="Verdana"/>
              </a:rPr>
              <a:t>Ragu’s</a:t>
            </a:r>
            <a:r>
              <a:rPr lang="en" sz="1600" cap="none" dirty="0">
                <a:latin typeface="Verdana"/>
                <a:ea typeface="Verdana"/>
                <a:cs typeface="Verdana"/>
                <a:sym typeface="Verdana"/>
              </a:rPr>
              <a:t> key target are primarily Moms in their mid twenties to late thirties, and the kids they are raising. </a:t>
            </a:r>
            <a:r>
              <a:rPr lang="en-US" sz="1600" cap="none" dirty="0">
                <a:latin typeface="Verdana"/>
                <a:ea typeface="Verdana"/>
                <a:cs typeface="Verdana"/>
                <a:sym typeface="Verdana"/>
              </a:rPr>
              <a:t>Ragu</a:t>
            </a:r>
            <a:r>
              <a:rPr lang="en" sz="1600" cap="none" dirty="0">
                <a:latin typeface="Verdana"/>
                <a:ea typeface="Verdana"/>
                <a:cs typeface="Verdana"/>
                <a:sym typeface="Verdana"/>
              </a:rPr>
              <a:t> seeks to offer their product to mothers who want to cook healthy for their children and wish to return to their roots, and preserve the values of health and nutrition that their parents instilled in them. </a:t>
            </a:r>
            <a:endParaRPr sz="1600" cap="none" dirty="0">
              <a:latin typeface="Verdana"/>
              <a:ea typeface="Verdana"/>
              <a:cs typeface="Verdana"/>
              <a:sym typeface="Verdana"/>
            </a:endParaRPr>
          </a:p>
          <a:p>
            <a:pPr lvl="0"/>
            <a:r>
              <a:rPr lang="en" sz="1600" cap="none" dirty="0">
                <a:latin typeface="Verdana"/>
                <a:ea typeface="Verdana"/>
                <a:cs typeface="Verdana"/>
                <a:sym typeface="Verdana"/>
              </a:rPr>
              <a:t>While these moms might want to instill these values in their own children, </a:t>
            </a:r>
            <a:r>
              <a:rPr lang="en-US" sz="1600" cap="none" dirty="0">
                <a:latin typeface="Verdana"/>
                <a:ea typeface="Verdana"/>
                <a:cs typeface="Verdana"/>
                <a:sym typeface="Verdana"/>
              </a:rPr>
              <a:t>Ragu</a:t>
            </a:r>
            <a:r>
              <a:rPr lang="en" sz="1600" cap="none" dirty="0">
                <a:latin typeface="Verdana"/>
                <a:ea typeface="Verdana"/>
                <a:cs typeface="Verdana"/>
                <a:sym typeface="Verdana"/>
              </a:rPr>
              <a:t> recognizes how difficult it is to cook every night and make food that is appetizing and healthy for young children, and offers a solution for dinner that fits all her needs.</a:t>
            </a:r>
            <a:r>
              <a:rPr lang="en" cap="none" dirty="0">
                <a:latin typeface="Verdana"/>
                <a:ea typeface="Verdana"/>
                <a:cs typeface="Verdana"/>
                <a:sym typeface="Verdana"/>
              </a:rPr>
              <a:t> </a:t>
            </a:r>
            <a:endParaRPr cap="none" dirty="0">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Meet Kathy! </a:t>
            </a:r>
            <a:endParaRPr dirty="0"/>
          </a:p>
        </p:txBody>
      </p:sp>
      <p:sp>
        <p:nvSpPr>
          <p:cNvPr id="104" name="Shape 104"/>
          <p:cNvSpPr txBox="1">
            <a:spLocks noGrp="1"/>
          </p:cNvSpPr>
          <p:nvPr>
            <p:ph type="body" idx="1"/>
          </p:nvPr>
        </p:nvSpPr>
        <p:spPr>
          <a:xfrm>
            <a:off x="311700" y="1017725"/>
            <a:ext cx="5753792" cy="3786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cap="none" dirty="0">
                <a:latin typeface="Verdana"/>
                <a:ea typeface="Verdana"/>
                <a:cs typeface="Verdana"/>
                <a:sym typeface="Verdana"/>
              </a:rPr>
              <a:t>Kathy is a 30 year old mom with a 12 year old son and 8 year old daughter. Kathy was raised in a house that avoided McDonald’s and fast food, but with Kathy’s new job she finds that ordering pizza often what her kids end up eating. Kathy knows how to cook, but after a long workday she just wants to watch TV with the kids. She is aware of Ragu, but has always thought Ragu looks a little too close to Kraft, and prefers Prego. She is open to anything that might help her cook easier meals that are also healthy, and while she prefers Prego she hasn’t actually tried Ragu. </a:t>
            </a:r>
            <a:endParaRPr cap="none" dirty="0">
              <a:latin typeface="Verdana"/>
              <a:ea typeface="Verdana"/>
              <a:cs typeface="Verdana"/>
              <a:sym typeface="Verdana"/>
            </a:endParaRPr>
          </a:p>
        </p:txBody>
      </p:sp>
      <p:pic>
        <p:nvPicPr>
          <p:cNvPr id="105" name="Shape 105"/>
          <p:cNvPicPr preferRelativeResize="0"/>
          <p:nvPr/>
        </p:nvPicPr>
        <p:blipFill>
          <a:blip r:embed="rId3">
            <a:alphaModFix/>
          </a:blip>
          <a:stretch>
            <a:fillRect/>
          </a:stretch>
        </p:blipFill>
        <p:spPr>
          <a:xfrm>
            <a:off x="6320721" y="1536974"/>
            <a:ext cx="2256350" cy="2256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Clr>
                <a:schemeClr val="dk1"/>
              </a:buClr>
              <a:buSzPts val="1100"/>
              <a:buFont typeface="Arial"/>
              <a:buNone/>
            </a:pPr>
            <a:r>
              <a:rPr lang="en"/>
              <a:t>Competitive Analysis - Classico</a:t>
            </a:r>
            <a:endParaRPr/>
          </a:p>
        </p:txBody>
      </p:sp>
      <p:sp>
        <p:nvSpPr>
          <p:cNvPr id="111" name="Shape 111"/>
          <p:cNvSpPr txBox="1">
            <a:spLocks noGrp="1"/>
          </p:cNvSpPr>
          <p:nvPr>
            <p:ph type="body" idx="1"/>
          </p:nvPr>
        </p:nvSpPr>
        <p:spPr>
          <a:xfrm>
            <a:off x="3407786" y="820204"/>
            <a:ext cx="4965300" cy="350309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b="1" cap="none" dirty="0">
                <a:latin typeface="Verdana" panose="020B0604030504040204" pitchFamily="34" charset="0"/>
                <a:ea typeface="Verdana" panose="020B0604030504040204" pitchFamily="34" charset="0"/>
                <a:cs typeface="Verdana" panose="020B0604030504040204" pitchFamily="34" charset="0"/>
              </a:rPr>
              <a:t>Video Advertisement </a:t>
            </a:r>
            <a:endParaRPr sz="2000" b="1"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rPr>
              <a:t>In the commercial, Classico demonstrates how to make a meal with its product and the narration is talking about how easy it is to prepare a tasty meal.</a:t>
            </a:r>
            <a:endParaRPr cap="none" dirty="0">
              <a:latin typeface="Verdana" panose="020B0604030504040204" pitchFamily="34" charset="0"/>
              <a:ea typeface="Verdana" panose="020B0604030504040204" pitchFamily="34" charset="0"/>
              <a:cs typeface="Verdana" panose="020B0604030504040204" pitchFamily="34" charset="0"/>
            </a:endParaRPr>
          </a:p>
          <a:p>
            <a:pPr marL="0" lvl="0" indent="0" rtl="0">
              <a:spcBef>
                <a:spcPts val="1600"/>
              </a:spcBef>
              <a:spcAft>
                <a:spcPts val="0"/>
              </a:spcAft>
              <a:buNone/>
            </a:pPr>
            <a:r>
              <a:rPr lang="en" cap="none" dirty="0">
                <a:latin typeface="Verdana" panose="020B0604030504040204" pitchFamily="34" charset="0"/>
                <a:ea typeface="Verdana" panose="020B0604030504040204" pitchFamily="34" charset="0"/>
                <a:cs typeface="Verdana" panose="020B0604030504040204" pitchFamily="34" charset="0"/>
              </a:rPr>
              <a:t>TV commercial targets an older generation who prepares meals at home. It is a good visual action-oriented ad to make people buy their product by showing the cooking process. They also share different recipes on Facebook.</a:t>
            </a:r>
            <a:endParaRPr cap="none" dirty="0">
              <a:latin typeface="Verdana" panose="020B0604030504040204" pitchFamily="34" charset="0"/>
              <a:ea typeface="Verdana" panose="020B0604030504040204" pitchFamily="34" charset="0"/>
              <a:cs typeface="Verdana" panose="020B0604030504040204" pitchFamily="34" charset="0"/>
            </a:endParaRPr>
          </a:p>
          <a:p>
            <a:pPr marL="0" lvl="0" indent="0">
              <a:spcBef>
                <a:spcPts val="1600"/>
              </a:spcBef>
              <a:spcAft>
                <a:spcPts val="0"/>
              </a:spcAft>
              <a:buNone/>
            </a:pPr>
            <a:endParaRPr dirty="0"/>
          </a:p>
          <a:p>
            <a:pPr marL="0" lvl="0" indent="0">
              <a:spcBef>
                <a:spcPts val="1600"/>
              </a:spcBef>
              <a:spcAft>
                <a:spcPts val="1600"/>
              </a:spcAft>
              <a:buNone/>
            </a:pPr>
            <a:endParaRPr dirty="0"/>
          </a:p>
        </p:txBody>
      </p:sp>
      <p:pic>
        <p:nvPicPr>
          <p:cNvPr id="112" name="Shape 112"/>
          <p:cNvPicPr preferRelativeResize="0"/>
          <p:nvPr/>
        </p:nvPicPr>
        <p:blipFill>
          <a:blip r:embed="rId3">
            <a:alphaModFix/>
          </a:blip>
          <a:stretch>
            <a:fillRect/>
          </a:stretch>
        </p:blipFill>
        <p:spPr>
          <a:xfrm>
            <a:off x="741899" y="938896"/>
            <a:ext cx="2511667" cy="1128223"/>
          </a:xfrm>
          <a:prstGeom prst="rect">
            <a:avLst/>
          </a:prstGeom>
          <a:noFill/>
          <a:ln>
            <a:noFill/>
          </a:ln>
        </p:spPr>
      </p:pic>
      <p:pic>
        <p:nvPicPr>
          <p:cNvPr id="113" name="Shape 113"/>
          <p:cNvPicPr preferRelativeResize="0"/>
          <p:nvPr/>
        </p:nvPicPr>
        <p:blipFill>
          <a:blip r:embed="rId4">
            <a:alphaModFix/>
          </a:blip>
          <a:stretch>
            <a:fillRect/>
          </a:stretch>
        </p:blipFill>
        <p:spPr>
          <a:xfrm>
            <a:off x="741898" y="2067119"/>
            <a:ext cx="2511667" cy="976147"/>
          </a:xfrm>
          <a:prstGeom prst="rect">
            <a:avLst/>
          </a:prstGeom>
          <a:noFill/>
          <a:ln>
            <a:noFill/>
          </a:ln>
        </p:spPr>
      </p:pic>
      <p:pic>
        <p:nvPicPr>
          <p:cNvPr id="114" name="Shape 114"/>
          <p:cNvPicPr preferRelativeResize="0"/>
          <p:nvPr/>
        </p:nvPicPr>
        <p:blipFill>
          <a:blip r:embed="rId5">
            <a:alphaModFix/>
          </a:blip>
          <a:stretch>
            <a:fillRect/>
          </a:stretch>
        </p:blipFill>
        <p:spPr>
          <a:xfrm>
            <a:off x="741897" y="3043266"/>
            <a:ext cx="2511667" cy="11282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Shape 1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Competitive Analysis - Classico</a:t>
            </a:r>
            <a:endParaRPr/>
          </a:p>
        </p:txBody>
      </p:sp>
      <p:sp>
        <p:nvSpPr>
          <p:cNvPr id="119" name="Shape 11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endParaRPr sz="1400">
              <a:solidFill>
                <a:srgbClr val="000000"/>
              </a:solidFill>
            </a:endParaRPr>
          </a:p>
          <a:p>
            <a:pPr marL="0" lvl="0" indent="0">
              <a:spcBef>
                <a:spcPts val="0"/>
              </a:spcBef>
              <a:spcAft>
                <a:spcPts val="1600"/>
              </a:spcAft>
              <a:buNone/>
            </a:pPr>
            <a:endParaRPr/>
          </a:p>
        </p:txBody>
      </p:sp>
      <p:pic>
        <p:nvPicPr>
          <p:cNvPr id="121" name="Shape 121"/>
          <p:cNvPicPr preferRelativeResize="0"/>
          <p:nvPr/>
        </p:nvPicPr>
        <p:blipFill>
          <a:blip r:embed="rId3">
            <a:alphaModFix/>
          </a:blip>
          <a:stretch>
            <a:fillRect/>
          </a:stretch>
        </p:blipFill>
        <p:spPr>
          <a:xfrm>
            <a:off x="481236" y="782428"/>
            <a:ext cx="3695342" cy="3416400"/>
          </a:xfrm>
          <a:prstGeom prst="rect">
            <a:avLst/>
          </a:prstGeom>
          <a:noFill/>
          <a:ln>
            <a:noFill/>
          </a:ln>
        </p:spPr>
      </p:pic>
      <p:pic>
        <p:nvPicPr>
          <p:cNvPr id="122" name="Shape 122"/>
          <p:cNvPicPr preferRelativeResize="0"/>
          <p:nvPr/>
        </p:nvPicPr>
        <p:blipFill>
          <a:blip r:embed="rId4">
            <a:alphaModFix/>
          </a:blip>
          <a:stretch>
            <a:fillRect/>
          </a:stretch>
        </p:blipFill>
        <p:spPr>
          <a:xfrm>
            <a:off x="4346114" y="635166"/>
            <a:ext cx="4147113" cy="3710925"/>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TM04033927[[fn=Main Event]]</Template>
  <TotalTime>1737</TotalTime>
  <Words>1411</Words>
  <Application>Microsoft Office PowerPoint</Application>
  <PresentationFormat>On-screen Show (16:9)</PresentationFormat>
  <Paragraphs>112</Paragraphs>
  <Slides>28</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Alegreya</vt:lpstr>
      <vt:lpstr>Arial</vt:lpstr>
      <vt:lpstr>Verdana</vt:lpstr>
      <vt:lpstr>Impact</vt:lpstr>
      <vt:lpstr>Open Sans</vt:lpstr>
      <vt:lpstr>Calibri</vt:lpstr>
      <vt:lpstr>Economica</vt:lpstr>
      <vt:lpstr>Main Event</vt:lpstr>
      <vt:lpstr>PowerPoint Presentation</vt:lpstr>
      <vt:lpstr>PowerPoint Presentation</vt:lpstr>
      <vt:lpstr>Executive Summary</vt:lpstr>
      <vt:lpstr>Current Digital Efforts </vt:lpstr>
      <vt:lpstr>Social Presence </vt:lpstr>
      <vt:lpstr>Key Consumer Target  </vt:lpstr>
      <vt:lpstr>Meet Kathy! </vt:lpstr>
      <vt:lpstr>Competitive Analysis - Classico</vt:lpstr>
      <vt:lpstr>Competitive Analysis - Classico</vt:lpstr>
      <vt:lpstr>Competitive Analysis - Prego</vt:lpstr>
      <vt:lpstr>Competitive Analysis - Newman’s Own </vt:lpstr>
      <vt:lpstr>Primary Research - Survey</vt:lpstr>
      <vt:lpstr>a Successful Meal</vt:lpstr>
      <vt:lpstr>Digital Advertising Plan</vt:lpstr>
      <vt:lpstr>Objectives</vt:lpstr>
      <vt:lpstr>Strategies</vt:lpstr>
      <vt:lpstr>360 Video in Assunta’s Garden</vt:lpstr>
      <vt:lpstr>Social Display Ads</vt:lpstr>
      <vt:lpstr>Facebook Carousel Ad</vt:lpstr>
      <vt:lpstr>                                   Facebook Game</vt:lpstr>
      <vt:lpstr>Banner Ads</vt:lpstr>
      <vt:lpstr>PowerPoint Presentation</vt:lpstr>
      <vt:lpstr>PowerPoint Presentation</vt:lpstr>
      <vt:lpstr>PowerPoint Presentation</vt:lpstr>
      <vt:lpstr>Spotify</vt:lpstr>
      <vt:lpstr>Search Ads</vt:lpstr>
      <vt:lpstr>Augmented Reality Game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Hendricks</dc:creator>
  <cp:lastModifiedBy>Bill Hendricks</cp:lastModifiedBy>
  <cp:revision>26</cp:revision>
  <dcterms:modified xsi:type="dcterms:W3CDTF">2018-05-10T22:47:22Z</dcterms:modified>
</cp:coreProperties>
</file>